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731" r:id="rId2"/>
    <p:sldMasterId id="2147483745" r:id="rId3"/>
    <p:sldMasterId id="2147483761" r:id="rId4"/>
    <p:sldMasterId id="2147483774" r:id="rId5"/>
    <p:sldMasterId id="2147483788" r:id="rId6"/>
    <p:sldMasterId id="2147483800" r:id="rId7"/>
  </p:sldMasterIdLst>
  <p:notesMasterIdLst>
    <p:notesMasterId r:id="rId91"/>
  </p:notesMasterIdLst>
  <p:handoutMasterIdLst>
    <p:handoutMasterId r:id="rId92"/>
  </p:handoutMasterIdLst>
  <p:sldIdLst>
    <p:sldId id="1512" r:id="rId8"/>
    <p:sldId id="1836" r:id="rId9"/>
    <p:sldId id="1736" r:id="rId10"/>
    <p:sldId id="1737" r:id="rId11"/>
    <p:sldId id="1738" r:id="rId12"/>
    <p:sldId id="1811" r:id="rId13"/>
    <p:sldId id="1739" r:id="rId14"/>
    <p:sldId id="1837" r:id="rId15"/>
    <p:sldId id="1678" r:id="rId16"/>
    <p:sldId id="1740" r:id="rId17"/>
    <p:sldId id="1741" r:id="rId18"/>
    <p:sldId id="1846" r:id="rId19"/>
    <p:sldId id="1875" r:id="rId20"/>
    <p:sldId id="1834" r:id="rId21"/>
    <p:sldId id="1831" r:id="rId22"/>
    <p:sldId id="1832" r:id="rId23"/>
    <p:sldId id="1833" r:id="rId24"/>
    <p:sldId id="1743" r:id="rId25"/>
    <p:sldId id="1835" r:id="rId26"/>
    <p:sldId id="1742" r:id="rId27"/>
    <p:sldId id="1848" r:id="rId28"/>
    <p:sldId id="1886" r:id="rId29"/>
    <p:sldId id="1745" r:id="rId30"/>
    <p:sldId id="1746" r:id="rId31"/>
    <p:sldId id="1847" r:id="rId32"/>
    <p:sldId id="1839" r:id="rId33"/>
    <p:sldId id="1838" r:id="rId34"/>
    <p:sldId id="1858" r:id="rId35"/>
    <p:sldId id="1744" r:id="rId36"/>
    <p:sldId id="1849" r:id="rId37"/>
    <p:sldId id="1840" r:id="rId38"/>
    <p:sldId id="1757" r:id="rId39"/>
    <p:sldId id="1758" r:id="rId40"/>
    <p:sldId id="1759" r:id="rId41"/>
    <p:sldId id="1760" r:id="rId42"/>
    <p:sldId id="1761" r:id="rId43"/>
    <p:sldId id="1762" r:id="rId44"/>
    <p:sldId id="1763" r:id="rId45"/>
    <p:sldId id="1764" r:id="rId46"/>
    <p:sldId id="1765" r:id="rId47"/>
    <p:sldId id="1768" r:id="rId48"/>
    <p:sldId id="1769" r:id="rId49"/>
    <p:sldId id="1770" r:id="rId50"/>
    <p:sldId id="1771" r:id="rId51"/>
    <p:sldId id="1772" r:id="rId52"/>
    <p:sldId id="1773" r:id="rId53"/>
    <p:sldId id="1774" r:id="rId54"/>
    <p:sldId id="1775" r:id="rId55"/>
    <p:sldId id="1776" r:id="rId56"/>
    <p:sldId id="1779" r:id="rId57"/>
    <p:sldId id="1841" r:id="rId58"/>
    <p:sldId id="1867" r:id="rId59"/>
    <p:sldId id="1868" r:id="rId60"/>
    <p:sldId id="1860" r:id="rId61"/>
    <p:sldId id="1861" r:id="rId62"/>
    <p:sldId id="1862" r:id="rId63"/>
    <p:sldId id="1842" r:id="rId64"/>
    <p:sldId id="1869" r:id="rId65"/>
    <p:sldId id="1871" r:id="rId66"/>
    <p:sldId id="1872" r:id="rId67"/>
    <p:sldId id="1873" r:id="rId68"/>
    <p:sldId id="1876" r:id="rId69"/>
    <p:sldId id="1874" r:id="rId70"/>
    <p:sldId id="1843" r:id="rId71"/>
    <p:sldId id="1816" r:id="rId72"/>
    <p:sldId id="1817" r:id="rId73"/>
    <p:sldId id="1880" r:id="rId74"/>
    <p:sldId id="1879" r:id="rId75"/>
    <p:sldId id="1877" r:id="rId76"/>
    <p:sldId id="1844" r:id="rId77"/>
    <p:sldId id="1818" r:id="rId78"/>
    <p:sldId id="1822" r:id="rId79"/>
    <p:sldId id="1823" r:id="rId80"/>
    <p:sldId id="1824" r:id="rId81"/>
    <p:sldId id="1825" r:id="rId82"/>
    <p:sldId id="1826" r:id="rId83"/>
    <p:sldId id="1827" r:id="rId84"/>
    <p:sldId id="1830" r:id="rId85"/>
    <p:sldId id="1882" r:id="rId86"/>
    <p:sldId id="1883" r:id="rId87"/>
    <p:sldId id="1885" r:id="rId88"/>
    <p:sldId id="1881" r:id="rId89"/>
    <p:sldId id="1884" r:id="rId9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FF99"/>
    <a:srgbClr val="3399FF"/>
    <a:srgbClr val="FFCC00"/>
    <a:srgbClr val="CDFF2D"/>
    <a:srgbClr val="39FF3B"/>
    <a:srgbClr val="5772FF"/>
    <a:srgbClr val="E16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79741" autoAdjust="0"/>
  </p:normalViewPr>
  <p:slideViewPr>
    <p:cSldViewPr>
      <p:cViewPr varScale="1">
        <p:scale>
          <a:sx n="237" d="100"/>
          <a:sy n="237" d="100"/>
        </p:scale>
        <p:origin x="-1984" y="-112"/>
      </p:cViewPr>
      <p:guideLst>
        <p:guide orient="horz" pos="2160"/>
        <p:guide pos="2880"/>
      </p:guideLst>
    </p:cSldViewPr>
  </p:slideViewPr>
  <p:outlineViewPr>
    <p:cViewPr>
      <p:scale>
        <a:sx n="33" d="100"/>
        <a:sy n="33" d="100"/>
      </p:scale>
      <p:origin x="0" y="12416"/>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90" Type="http://schemas.openxmlformats.org/officeDocument/2006/relationships/slide" Target="slides/slide83.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teve:Dropbox:ACT:ACBS:EvoS%20SIG:PROSOCIAL%20applications:Ebola%20Statistics_11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smtClean="0"/>
              <a:t>Eight</a:t>
            </a:r>
            <a:r>
              <a:rPr lang="en-US" sz="3600" baseline="0" dirty="0" smtClean="0"/>
              <a:t> Worst Districts at the Height of the Infection</a:t>
            </a:r>
            <a:endParaRPr lang="en-US" sz="3600" dirty="0"/>
          </a:p>
        </c:rich>
      </c:tx>
      <c:layout>
        <c:manualLayout>
          <c:xMode val="edge"/>
          <c:yMode val="edge"/>
          <c:x val="0.0921736171867405"/>
          <c:y val="0.0"/>
        </c:manualLayout>
      </c:layout>
      <c:overlay val="0"/>
      <c:spPr>
        <a:noFill/>
        <a:ln>
          <a:noFill/>
        </a:ln>
        <a:effectLst/>
      </c:spPr>
    </c:title>
    <c:autoTitleDeleted val="0"/>
    <c:plotArea>
      <c:layout/>
      <c:lineChart>
        <c:grouping val="standard"/>
        <c:varyColors val="0"/>
        <c:ser>
          <c:idx val="0"/>
          <c:order val="0"/>
          <c:tx>
            <c:strRef>
              <c:f>'Ebola Monitoring'!$A$2</c:f>
              <c:strCache>
                <c:ptCount val="1"/>
                <c:pt idx="0">
                  <c:v>Kailahun</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Monitoring'!$B$2:$CF$2</c:f>
              <c:numCache>
                <c:formatCode>General</c:formatCode>
                <c:ptCount val="83"/>
                <c:pt idx="0">
                  <c:v>378.0</c:v>
                </c:pt>
                <c:pt idx="1">
                  <c:v>389.0</c:v>
                </c:pt>
                <c:pt idx="2">
                  <c:v>389.0</c:v>
                </c:pt>
                <c:pt idx="3">
                  <c:v>389.0</c:v>
                </c:pt>
                <c:pt idx="4">
                  <c:v>401.0</c:v>
                </c:pt>
                <c:pt idx="5">
                  <c:v>401.0</c:v>
                </c:pt>
                <c:pt idx="6">
                  <c:v>401.0</c:v>
                </c:pt>
                <c:pt idx="7">
                  <c:v>409.0</c:v>
                </c:pt>
                <c:pt idx="8">
                  <c:v>410.0</c:v>
                </c:pt>
                <c:pt idx="9">
                  <c:v>411.0</c:v>
                </c:pt>
                <c:pt idx="10">
                  <c:v>417.0</c:v>
                </c:pt>
                <c:pt idx="11">
                  <c:v>428.0</c:v>
                </c:pt>
                <c:pt idx="12">
                  <c:v>440.0</c:v>
                </c:pt>
                <c:pt idx="13">
                  <c:v>440.0</c:v>
                </c:pt>
                <c:pt idx="14">
                  <c:v>440.0</c:v>
                </c:pt>
                <c:pt idx="15">
                  <c:v>448.0</c:v>
                </c:pt>
                <c:pt idx="16">
                  <c:v>453.0</c:v>
                </c:pt>
                <c:pt idx="17">
                  <c:v>457.0</c:v>
                </c:pt>
                <c:pt idx="18">
                  <c:v>461.0</c:v>
                </c:pt>
                <c:pt idx="19">
                  <c:v>469.0</c:v>
                </c:pt>
                <c:pt idx="20">
                  <c:v>470.0</c:v>
                </c:pt>
                <c:pt idx="21">
                  <c:v>480.0</c:v>
                </c:pt>
                <c:pt idx="22">
                  <c:v>494.0</c:v>
                </c:pt>
                <c:pt idx="23">
                  <c:v>504.0</c:v>
                </c:pt>
                <c:pt idx="24">
                  <c:v>504.0</c:v>
                </c:pt>
                <c:pt idx="25">
                  <c:v>504.0</c:v>
                </c:pt>
                <c:pt idx="26">
                  <c:v>508.0</c:v>
                </c:pt>
                <c:pt idx="27">
                  <c:v>508.0</c:v>
                </c:pt>
                <c:pt idx="28">
                  <c:v>508.0</c:v>
                </c:pt>
                <c:pt idx="29">
                  <c:v>508.0</c:v>
                </c:pt>
                <c:pt idx="30">
                  <c:v>508.0</c:v>
                </c:pt>
                <c:pt idx="31">
                  <c:v>518.0</c:v>
                </c:pt>
                <c:pt idx="32">
                  <c:v>518.0</c:v>
                </c:pt>
                <c:pt idx="33">
                  <c:v>519.0</c:v>
                </c:pt>
                <c:pt idx="34">
                  <c:v>521.0</c:v>
                </c:pt>
                <c:pt idx="35">
                  <c:v>529.0</c:v>
                </c:pt>
                <c:pt idx="36">
                  <c:v>529.0</c:v>
                </c:pt>
                <c:pt idx="37">
                  <c:v>529.0</c:v>
                </c:pt>
                <c:pt idx="38">
                  <c:v>529.0</c:v>
                </c:pt>
                <c:pt idx="39">
                  <c:v>529.0</c:v>
                </c:pt>
                <c:pt idx="40">
                  <c:v>529.0</c:v>
                </c:pt>
                <c:pt idx="41">
                  <c:v>529.0</c:v>
                </c:pt>
                <c:pt idx="42">
                  <c:v>529.0</c:v>
                </c:pt>
                <c:pt idx="43">
                  <c:v>529.0</c:v>
                </c:pt>
                <c:pt idx="44">
                  <c:v>529.0</c:v>
                </c:pt>
                <c:pt idx="45">
                  <c:v>529.0</c:v>
                </c:pt>
                <c:pt idx="46">
                  <c:v>529.0</c:v>
                </c:pt>
                <c:pt idx="47">
                  <c:v>530.0</c:v>
                </c:pt>
                <c:pt idx="48">
                  <c:v>530.0</c:v>
                </c:pt>
                <c:pt idx="49">
                  <c:v>530.0</c:v>
                </c:pt>
                <c:pt idx="50">
                  <c:v>531.0</c:v>
                </c:pt>
                <c:pt idx="51">
                  <c:v>532.0</c:v>
                </c:pt>
                <c:pt idx="52">
                  <c:v>532.0</c:v>
                </c:pt>
                <c:pt idx="53">
                  <c:v>533.0</c:v>
                </c:pt>
                <c:pt idx="54">
                  <c:v>533.0</c:v>
                </c:pt>
                <c:pt idx="55">
                  <c:v>533.0</c:v>
                </c:pt>
                <c:pt idx="56">
                  <c:v>533.0</c:v>
                </c:pt>
                <c:pt idx="57">
                  <c:v>535.0</c:v>
                </c:pt>
                <c:pt idx="58">
                  <c:v>536.0</c:v>
                </c:pt>
                <c:pt idx="59">
                  <c:v>536.0</c:v>
                </c:pt>
                <c:pt idx="60">
                  <c:v>537.0</c:v>
                </c:pt>
                <c:pt idx="61">
                  <c:v>541.0</c:v>
                </c:pt>
                <c:pt idx="62">
                  <c:v>541.0</c:v>
                </c:pt>
                <c:pt idx="63">
                  <c:v>545.0</c:v>
                </c:pt>
                <c:pt idx="64">
                  <c:v>545.0</c:v>
                </c:pt>
                <c:pt idx="65">
                  <c:v>549.0</c:v>
                </c:pt>
                <c:pt idx="66">
                  <c:v>550.0</c:v>
                </c:pt>
                <c:pt idx="67">
                  <c:v>550.0</c:v>
                </c:pt>
                <c:pt idx="68">
                  <c:v>551.0</c:v>
                </c:pt>
                <c:pt idx="69">
                  <c:v>551.0</c:v>
                </c:pt>
                <c:pt idx="70">
                  <c:v>551.0</c:v>
                </c:pt>
                <c:pt idx="71">
                  <c:v>551.0</c:v>
                </c:pt>
                <c:pt idx="72">
                  <c:v>551.0</c:v>
                </c:pt>
                <c:pt idx="73">
                  <c:v>551.0</c:v>
                </c:pt>
                <c:pt idx="74">
                  <c:v>551.0</c:v>
                </c:pt>
                <c:pt idx="75">
                  <c:v>554.0</c:v>
                </c:pt>
                <c:pt idx="76">
                  <c:v>554.0</c:v>
                </c:pt>
                <c:pt idx="77">
                  <c:v>555.0</c:v>
                </c:pt>
                <c:pt idx="78">
                  <c:v>555.0</c:v>
                </c:pt>
                <c:pt idx="79">
                  <c:v>555.0</c:v>
                </c:pt>
                <c:pt idx="80">
                  <c:v>555.0</c:v>
                </c:pt>
                <c:pt idx="81">
                  <c:v>557.0</c:v>
                </c:pt>
                <c:pt idx="82">
                  <c:v>558.0</c:v>
                </c:pt>
              </c:numCache>
            </c:numRef>
          </c:val>
          <c:smooth val="0"/>
        </c:ser>
        <c:ser>
          <c:idx val="1"/>
          <c:order val="1"/>
          <c:tx>
            <c:strRef>
              <c:f>'Ebola Monitoring'!$A$3</c:f>
              <c:strCache>
                <c:ptCount val="1"/>
                <c:pt idx="0">
                  <c:v>Kenema</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Monitoring'!$B$3:$CF$3</c:f>
              <c:numCache>
                <c:formatCode>General</c:formatCode>
                <c:ptCount val="83"/>
                <c:pt idx="0">
                  <c:v>259.0</c:v>
                </c:pt>
                <c:pt idx="1">
                  <c:v>261.0</c:v>
                </c:pt>
                <c:pt idx="2">
                  <c:v>270.0</c:v>
                </c:pt>
                <c:pt idx="3">
                  <c:v>273.0</c:v>
                </c:pt>
                <c:pt idx="4">
                  <c:v>277.0</c:v>
                </c:pt>
                <c:pt idx="5">
                  <c:v>280.0</c:v>
                </c:pt>
                <c:pt idx="6">
                  <c:v>280.0</c:v>
                </c:pt>
                <c:pt idx="7">
                  <c:v>285.0</c:v>
                </c:pt>
                <c:pt idx="8">
                  <c:v>290.0</c:v>
                </c:pt>
                <c:pt idx="9">
                  <c:v>290.0</c:v>
                </c:pt>
                <c:pt idx="10">
                  <c:v>303.0</c:v>
                </c:pt>
                <c:pt idx="11">
                  <c:v>308.0</c:v>
                </c:pt>
                <c:pt idx="12">
                  <c:v>320.0</c:v>
                </c:pt>
                <c:pt idx="13">
                  <c:v>326.0</c:v>
                </c:pt>
                <c:pt idx="14">
                  <c:v>328.0</c:v>
                </c:pt>
                <c:pt idx="15">
                  <c:v>332.0</c:v>
                </c:pt>
                <c:pt idx="16">
                  <c:v>336.0</c:v>
                </c:pt>
                <c:pt idx="17">
                  <c:v>339.0</c:v>
                </c:pt>
                <c:pt idx="18">
                  <c:v>350.0</c:v>
                </c:pt>
                <c:pt idx="19">
                  <c:v>356.0</c:v>
                </c:pt>
                <c:pt idx="20">
                  <c:v>356.0</c:v>
                </c:pt>
                <c:pt idx="21">
                  <c:v>369.0</c:v>
                </c:pt>
                <c:pt idx="22">
                  <c:v>371.0</c:v>
                </c:pt>
                <c:pt idx="23">
                  <c:v>372.0</c:v>
                </c:pt>
                <c:pt idx="24">
                  <c:v>378.0</c:v>
                </c:pt>
                <c:pt idx="25">
                  <c:v>384.0</c:v>
                </c:pt>
                <c:pt idx="26">
                  <c:v>387.0</c:v>
                </c:pt>
                <c:pt idx="27">
                  <c:v>394.0</c:v>
                </c:pt>
                <c:pt idx="28">
                  <c:v>395.0</c:v>
                </c:pt>
                <c:pt idx="29">
                  <c:v>396.0</c:v>
                </c:pt>
                <c:pt idx="30">
                  <c:v>397.0</c:v>
                </c:pt>
                <c:pt idx="31">
                  <c:v>398.0</c:v>
                </c:pt>
                <c:pt idx="32">
                  <c:v>408.0</c:v>
                </c:pt>
                <c:pt idx="33">
                  <c:v>409.0</c:v>
                </c:pt>
                <c:pt idx="34">
                  <c:v>410.0</c:v>
                </c:pt>
                <c:pt idx="35">
                  <c:v>412.0</c:v>
                </c:pt>
                <c:pt idx="36">
                  <c:v>412.0</c:v>
                </c:pt>
                <c:pt idx="37">
                  <c:v>413.0</c:v>
                </c:pt>
                <c:pt idx="38">
                  <c:v>414.0</c:v>
                </c:pt>
                <c:pt idx="39">
                  <c:v>414.0</c:v>
                </c:pt>
                <c:pt idx="40">
                  <c:v>417.0</c:v>
                </c:pt>
                <c:pt idx="41">
                  <c:v>417.0</c:v>
                </c:pt>
                <c:pt idx="42">
                  <c:v>422.0</c:v>
                </c:pt>
                <c:pt idx="43">
                  <c:v>423.0</c:v>
                </c:pt>
                <c:pt idx="44">
                  <c:v>426.0</c:v>
                </c:pt>
                <c:pt idx="45">
                  <c:v>427.0</c:v>
                </c:pt>
                <c:pt idx="46">
                  <c:v>428.0</c:v>
                </c:pt>
                <c:pt idx="47">
                  <c:v>429.0</c:v>
                </c:pt>
                <c:pt idx="48">
                  <c:v>431.0</c:v>
                </c:pt>
                <c:pt idx="49">
                  <c:v>431.0</c:v>
                </c:pt>
                <c:pt idx="50">
                  <c:v>431.0</c:v>
                </c:pt>
                <c:pt idx="51">
                  <c:v>431.0</c:v>
                </c:pt>
                <c:pt idx="52">
                  <c:v>431.0</c:v>
                </c:pt>
                <c:pt idx="53">
                  <c:v>431.0</c:v>
                </c:pt>
                <c:pt idx="54">
                  <c:v>431.0</c:v>
                </c:pt>
                <c:pt idx="55">
                  <c:v>433.0</c:v>
                </c:pt>
                <c:pt idx="56">
                  <c:v>434.0</c:v>
                </c:pt>
                <c:pt idx="57">
                  <c:v>444.0</c:v>
                </c:pt>
                <c:pt idx="58">
                  <c:v>451.0</c:v>
                </c:pt>
                <c:pt idx="59">
                  <c:v>458.0</c:v>
                </c:pt>
                <c:pt idx="60">
                  <c:v>459.0</c:v>
                </c:pt>
                <c:pt idx="61">
                  <c:v>459.0</c:v>
                </c:pt>
                <c:pt idx="62">
                  <c:v>463.0</c:v>
                </c:pt>
                <c:pt idx="63">
                  <c:v>467.0</c:v>
                </c:pt>
                <c:pt idx="64">
                  <c:v>467.0</c:v>
                </c:pt>
                <c:pt idx="65">
                  <c:v>471.0</c:v>
                </c:pt>
                <c:pt idx="66">
                  <c:v>472.0</c:v>
                </c:pt>
                <c:pt idx="67">
                  <c:v>474.0</c:v>
                </c:pt>
                <c:pt idx="68">
                  <c:v>474.0</c:v>
                </c:pt>
                <c:pt idx="69">
                  <c:v>480.0</c:v>
                </c:pt>
                <c:pt idx="70">
                  <c:v>480.0</c:v>
                </c:pt>
                <c:pt idx="71">
                  <c:v>481.0</c:v>
                </c:pt>
                <c:pt idx="72">
                  <c:v>485.0</c:v>
                </c:pt>
                <c:pt idx="73">
                  <c:v>485.0</c:v>
                </c:pt>
                <c:pt idx="74">
                  <c:v>488.0</c:v>
                </c:pt>
                <c:pt idx="75">
                  <c:v>493.0</c:v>
                </c:pt>
                <c:pt idx="76">
                  <c:v>493.0</c:v>
                </c:pt>
                <c:pt idx="77">
                  <c:v>490.0</c:v>
                </c:pt>
                <c:pt idx="78">
                  <c:v>490.0</c:v>
                </c:pt>
                <c:pt idx="79">
                  <c:v>490.0</c:v>
                </c:pt>
                <c:pt idx="80">
                  <c:v>490.0</c:v>
                </c:pt>
                <c:pt idx="81">
                  <c:v>490.0</c:v>
                </c:pt>
                <c:pt idx="82">
                  <c:v>490.0</c:v>
                </c:pt>
              </c:numCache>
            </c:numRef>
          </c:val>
          <c:smooth val="0"/>
        </c:ser>
        <c:ser>
          <c:idx val="3"/>
          <c:order val="2"/>
          <c:tx>
            <c:strRef>
              <c:f>'Ebola Monitoring'!$A$5</c:f>
              <c:strCache>
                <c:ptCount val="1"/>
                <c:pt idx="0">
                  <c:v>Bombali</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Monitoring'!$B$5:$CF$5</c:f>
              <c:numCache>
                <c:formatCode>General</c:formatCode>
                <c:ptCount val="83"/>
                <c:pt idx="0">
                  <c:v>7.0</c:v>
                </c:pt>
                <c:pt idx="1">
                  <c:v>7.0</c:v>
                </c:pt>
                <c:pt idx="2">
                  <c:v>7.0</c:v>
                </c:pt>
                <c:pt idx="3">
                  <c:v>7.0</c:v>
                </c:pt>
                <c:pt idx="4">
                  <c:v>7.0</c:v>
                </c:pt>
                <c:pt idx="5">
                  <c:v>7.0</c:v>
                </c:pt>
                <c:pt idx="6">
                  <c:v>7.0</c:v>
                </c:pt>
                <c:pt idx="7">
                  <c:v>10.0</c:v>
                </c:pt>
                <c:pt idx="8">
                  <c:v>10.0</c:v>
                </c:pt>
                <c:pt idx="9">
                  <c:v>11.0</c:v>
                </c:pt>
                <c:pt idx="10">
                  <c:v>17.0</c:v>
                </c:pt>
                <c:pt idx="11">
                  <c:v>17.0</c:v>
                </c:pt>
                <c:pt idx="12">
                  <c:v>17.0</c:v>
                </c:pt>
                <c:pt idx="13">
                  <c:v>20.0</c:v>
                </c:pt>
                <c:pt idx="14">
                  <c:v>20.0</c:v>
                </c:pt>
                <c:pt idx="15">
                  <c:v>23.0</c:v>
                </c:pt>
                <c:pt idx="16">
                  <c:v>35.0</c:v>
                </c:pt>
                <c:pt idx="17">
                  <c:v>35.0</c:v>
                </c:pt>
                <c:pt idx="18">
                  <c:v>39.0</c:v>
                </c:pt>
                <c:pt idx="19">
                  <c:v>44.0</c:v>
                </c:pt>
                <c:pt idx="20">
                  <c:v>44.0</c:v>
                </c:pt>
                <c:pt idx="21">
                  <c:v>44.0</c:v>
                </c:pt>
                <c:pt idx="22">
                  <c:v>44.0</c:v>
                </c:pt>
                <c:pt idx="23">
                  <c:v>52.0</c:v>
                </c:pt>
                <c:pt idx="24">
                  <c:v>67.0</c:v>
                </c:pt>
                <c:pt idx="25">
                  <c:v>67.0</c:v>
                </c:pt>
                <c:pt idx="26">
                  <c:v>67.0</c:v>
                </c:pt>
                <c:pt idx="27">
                  <c:v>73.0</c:v>
                </c:pt>
                <c:pt idx="28">
                  <c:v>73.0</c:v>
                </c:pt>
                <c:pt idx="29">
                  <c:v>73.0</c:v>
                </c:pt>
                <c:pt idx="30">
                  <c:v>82.0</c:v>
                </c:pt>
                <c:pt idx="31">
                  <c:v>82.0</c:v>
                </c:pt>
                <c:pt idx="32">
                  <c:v>82.0</c:v>
                </c:pt>
                <c:pt idx="33">
                  <c:v>113.0</c:v>
                </c:pt>
                <c:pt idx="34">
                  <c:v>113.0</c:v>
                </c:pt>
                <c:pt idx="35">
                  <c:v>122.0</c:v>
                </c:pt>
                <c:pt idx="36">
                  <c:v>122.0</c:v>
                </c:pt>
                <c:pt idx="37">
                  <c:v>122.0</c:v>
                </c:pt>
                <c:pt idx="38">
                  <c:v>148.0</c:v>
                </c:pt>
                <c:pt idx="39">
                  <c:v>148.0</c:v>
                </c:pt>
                <c:pt idx="40">
                  <c:v>148.0</c:v>
                </c:pt>
                <c:pt idx="41">
                  <c:v>149.0</c:v>
                </c:pt>
                <c:pt idx="42">
                  <c:v>180.0</c:v>
                </c:pt>
                <c:pt idx="43">
                  <c:v>180.0</c:v>
                </c:pt>
                <c:pt idx="44">
                  <c:v>227.0</c:v>
                </c:pt>
                <c:pt idx="45">
                  <c:v>227.0</c:v>
                </c:pt>
                <c:pt idx="46">
                  <c:v>227.0</c:v>
                </c:pt>
                <c:pt idx="47">
                  <c:v>227.0</c:v>
                </c:pt>
                <c:pt idx="48">
                  <c:v>227.0</c:v>
                </c:pt>
                <c:pt idx="49">
                  <c:v>241.0</c:v>
                </c:pt>
                <c:pt idx="50">
                  <c:v>294.0</c:v>
                </c:pt>
                <c:pt idx="51">
                  <c:v>294.0</c:v>
                </c:pt>
                <c:pt idx="52">
                  <c:v>308.0</c:v>
                </c:pt>
                <c:pt idx="53">
                  <c:v>333.0</c:v>
                </c:pt>
                <c:pt idx="54">
                  <c:v>347.0</c:v>
                </c:pt>
                <c:pt idx="55">
                  <c:v>347.0</c:v>
                </c:pt>
                <c:pt idx="56">
                  <c:v>369.0</c:v>
                </c:pt>
                <c:pt idx="57">
                  <c:v>388.0</c:v>
                </c:pt>
                <c:pt idx="58">
                  <c:v>388.0</c:v>
                </c:pt>
                <c:pt idx="59">
                  <c:v>402.0</c:v>
                </c:pt>
                <c:pt idx="60">
                  <c:v>403.0</c:v>
                </c:pt>
                <c:pt idx="61">
                  <c:v>435.0</c:v>
                </c:pt>
                <c:pt idx="62">
                  <c:v>435.0</c:v>
                </c:pt>
                <c:pt idx="63">
                  <c:v>441.0</c:v>
                </c:pt>
                <c:pt idx="64">
                  <c:v>441.0</c:v>
                </c:pt>
                <c:pt idx="65">
                  <c:v>466.0</c:v>
                </c:pt>
                <c:pt idx="66">
                  <c:v>470.0</c:v>
                </c:pt>
                <c:pt idx="67">
                  <c:v>470.0</c:v>
                </c:pt>
                <c:pt idx="68">
                  <c:v>470.0</c:v>
                </c:pt>
                <c:pt idx="69">
                  <c:v>497.0</c:v>
                </c:pt>
                <c:pt idx="70">
                  <c:v>497.0</c:v>
                </c:pt>
                <c:pt idx="71">
                  <c:v>529.0</c:v>
                </c:pt>
                <c:pt idx="72">
                  <c:v>540.0</c:v>
                </c:pt>
                <c:pt idx="73">
                  <c:v>547.0</c:v>
                </c:pt>
                <c:pt idx="74">
                  <c:v>555.0</c:v>
                </c:pt>
                <c:pt idx="75">
                  <c:v>571.0</c:v>
                </c:pt>
                <c:pt idx="76">
                  <c:v>581.0</c:v>
                </c:pt>
                <c:pt idx="77">
                  <c:v>587.0</c:v>
                </c:pt>
                <c:pt idx="78">
                  <c:v>611.0</c:v>
                </c:pt>
                <c:pt idx="79">
                  <c:v>613.0</c:v>
                </c:pt>
                <c:pt idx="80">
                  <c:v>631.0</c:v>
                </c:pt>
                <c:pt idx="81">
                  <c:v>637.0</c:v>
                </c:pt>
                <c:pt idx="82">
                  <c:v>647.0</c:v>
                </c:pt>
              </c:numCache>
            </c:numRef>
          </c:val>
          <c:smooth val="0"/>
        </c:ser>
        <c:ser>
          <c:idx val="6"/>
          <c:order val="3"/>
          <c:tx>
            <c:strRef>
              <c:f>'Ebola Monitoring'!$A$8</c:f>
              <c:strCache>
                <c:ptCount val="1"/>
                <c:pt idx="0">
                  <c:v>Port Loko</c:v>
                </c:pt>
              </c:strCache>
            </c:strRef>
          </c:tx>
          <c:spPr>
            <a:ln w="34925" cap="rnd">
              <a:solidFill>
                <a:schemeClr val="bg1"/>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Monitoring'!$B$8:$CF$8</c:f>
              <c:numCache>
                <c:formatCode>General</c:formatCode>
                <c:ptCount val="83"/>
                <c:pt idx="0">
                  <c:v>24.0</c:v>
                </c:pt>
                <c:pt idx="1">
                  <c:v>24.0</c:v>
                </c:pt>
                <c:pt idx="2">
                  <c:v>26.0</c:v>
                </c:pt>
                <c:pt idx="3">
                  <c:v>28.0</c:v>
                </c:pt>
                <c:pt idx="4">
                  <c:v>28.0</c:v>
                </c:pt>
                <c:pt idx="5">
                  <c:v>28.0</c:v>
                </c:pt>
                <c:pt idx="6">
                  <c:v>28.0</c:v>
                </c:pt>
                <c:pt idx="7">
                  <c:v>31.0</c:v>
                </c:pt>
                <c:pt idx="8">
                  <c:v>33.0</c:v>
                </c:pt>
                <c:pt idx="9">
                  <c:v>33.0</c:v>
                </c:pt>
                <c:pt idx="10">
                  <c:v>47.0</c:v>
                </c:pt>
                <c:pt idx="11">
                  <c:v>54.0</c:v>
                </c:pt>
                <c:pt idx="12">
                  <c:v>54.0</c:v>
                </c:pt>
                <c:pt idx="13">
                  <c:v>57.0</c:v>
                </c:pt>
                <c:pt idx="14">
                  <c:v>57.0</c:v>
                </c:pt>
                <c:pt idx="15">
                  <c:v>57.0</c:v>
                </c:pt>
                <c:pt idx="16">
                  <c:v>62.0</c:v>
                </c:pt>
                <c:pt idx="17">
                  <c:v>62.0</c:v>
                </c:pt>
                <c:pt idx="18">
                  <c:v>70.0</c:v>
                </c:pt>
                <c:pt idx="19">
                  <c:v>70.0</c:v>
                </c:pt>
                <c:pt idx="20">
                  <c:v>70.0</c:v>
                </c:pt>
                <c:pt idx="21">
                  <c:v>75.0</c:v>
                </c:pt>
                <c:pt idx="22">
                  <c:v>76.0</c:v>
                </c:pt>
                <c:pt idx="23">
                  <c:v>89.0</c:v>
                </c:pt>
                <c:pt idx="24">
                  <c:v>98.0</c:v>
                </c:pt>
                <c:pt idx="25">
                  <c:v>98.0</c:v>
                </c:pt>
                <c:pt idx="26">
                  <c:v>101.0</c:v>
                </c:pt>
                <c:pt idx="27">
                  <c:v>105.0</c:v>
                </c:pt>
                <c:pt idx="28">
                  <c:v>119.0</c:v>
                </c:pt>
                <c:pt idx="29">
                  <c:v>132.0</c:v>
                </c:pt>
                <c:pt idx="30">
                  <c:v>142.0</c:v>
                </c:pt>
                <c:pt idx="31">
                  <c:v>143.0</c:v>
                </c:pt>
                <c:pt idx="32">
                  <c:v>143.0</c:v>
                </c:pt>
                <c:pt idx="33">
                  <c:v>155.0</c:v>
                </c:pt>
                <c:pt idx="34">
                  <c:v>155.0</c:v>
                </c:pt>
                <c:pt idx="35">
                  <c:v>160.0</c:v>
                </c:pt>
                <c:pt idx="36">
                  <c:v>160.0</c:v>
                </c:pt>
                <c:pt idx="37">
                  <c:v>161.0</c:v>
                </c:pt>
                <c:pt idx="38">
                  <c:v>177.0</c:v>
                </c:pt>
                <c:pt idx="39">
                  <c:v>177.0</c:v>
                </c:pt>
                <c:pt idx="40">
                  <c:v>187.0</c:v>
                </c:pt>
                <c:pt idx="41">
                  <c:v>201.0</c:v>
                </c:pt>
                <c:pt idx="42">
                  <c:v>213.0</c:v>
                </c:pt>
                <c:pt idx="43">
                  <c:v>231.0</c:v>
                </c:pt>
                <c:pt idx="44">
                  <c:v>270.0</c:v>
                </c:pt>
                <c:pt idx="45">
                  <c:v>294.0</c:v>
                </c:pt>
                <c:pt idx="46">
                  <c:v>295.0</c:v>
                </c:pt>
                <c:pt idx="47">
                  <c:v>305.0</c:v>
                </c:pt>
                <c:pt idx="48">
                  <c:v>305.0</c:v>
                </c:pt>
                <c:pt idx="49">
                  <c:v>309.0</c:v>
                </c:pt>
                <c:pt idx="50">
                  <c:v>340.0</c:v>
                </c:pt>
                <c:pt idx="51">
                  <c:v>346.0</c:v>
                </c:pt>
                <c:pt idx="52">
                  <c:v>348.0</c:v>
                </c:pt>
                <c:pt idx="53">
                  <c:v>350.0</c:v>
                </c:pt>
                <c:pt idx="54">
                  <c:v>363.0</c:v>
                </c:pt>
                <c:pt idx="55">
                  <c:v>372.0</c:v>
                </c:pt>
                <c:pt idx="56">
                  <c:v>398.0</c:v>
                </c:pt>
                <c:pt idx="57">
                  <c:v>405.0</c:v>
                </c:pt>
                <c:pt idx="58">
                  <c:v>405.0</c:v>
                </c:pt>
                <c:pt idx="59">
                  <c:v>425.0</c:v>
                </c:pt>
                <c:pt idx="60">
                  <c:v>425.0</c:v>
                </c:pt>
                <c:pt idx="61">
                  <c:v>427.0</c:v>
                </c:pt>
                <c:pt idx="62">
                  <c:v>427.0</c:v>
                </c:pt>
                <c:pt idx="63">
                  <c:v>435.0</c:v>
                </c:pt>
                <c:pt idx="64">
                  <c:v>444.0</c:v>
                </c:pt>
                <c:pt idx="65">
                  <c:v>460.0</c:v>
                </c:pt>
                <c:pt idx="66">
                  <c:v>480.0</c:v>
                </c:pt>
                <c:pt idx="67">
                  <c:v>480.0</c:v>
                </c:pt>
                <c:pt idx="68">
                  <c:v>486.0</c:v>
                </c:pt>
                <c:pt idx="69">
                  <c:v>491.0</c:v>
                </c:pt>
                <c:pt idx="70">
                  <c:v>497.0</c:v>
                </c:pt>
                <c:pt idx="71">
                  <c:v>514.0</c:v>
                </c:pt>
                <c:pt idx="72">
                  <c:v>518.0</c:v>
                </c:pt>
                <c:pt idx="73">
                  <c:v>533.0</c:v>
                </c:pt>
                <c:pt idx="74">
                  <c:v>535.0</c:v>
                </c:pt>
                <c:pt idx="75">
                  <c:v>557.0</c:v>
                </c:pt>
                <c:pt idx="76">
                  <c:v>559.0</c:v>
                </c:pt>
                <c:pt idx="77">
                  <c:v>561.0</c:v>
                </c:pt>
                <c:pt idx="78">
                  <c:v>563.0</c:v>
                </c:pt>
                <c:pt idx="79">
                  <c:v>563.0</c:v>
                </c:pt>
                <c:pt idx="80">
                  <c:v>565.0</c:v>
                </c:pt>
                <c:pt idx="81">
                  <c:v>567.0</c:v>
                </c:pt>
                <c:pt idx="82">
                  <c:v>596.0</c:v>
                </c:pt>
              </c:numCache>
            </c:numRef>
          </c:val>
          <c:smooth val="0"/>
        </c:ser>
        <c:ser>
          <c:idx val="8"/>
          <c:order val="4"/>
          <c:tx>
            <c:strRef>
              <c:f>'Ebola Monitoring'!$A$10</c:f>
              <c:strCache>
                <c:ptCount val="1"/>
                <c:pt idx="0">
                  <c:v>Bo</c:v>
                </c:pt>
              </c:strCache>
            </c:strRef>
          </c:tx>
          <c:spPr>
            <a:ln w="34925" cap="rnd">
              <a:solidFill>
                <a:srgbClr val="FF0000"/>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Monitoring'!$B$10:$CF$10</c:f>
              <c:numCache>
                <c:formatCode>General</c:formatCode>
                <c:ptCount val="83"/>
                <c:pt idx="0">
                  <c:v>22.0</c:v>
                </c:pt>
                <c:pt idx="1">
                  <c:v>23.0</c:v>
                </c:pt>
                <c:pt idx="2">
                  <c:v>23.0</c:v>
                </c:pt>
                <c:pt idx="3">
                  <c:v>24.0</c:v>
                </c:pt>
                <c:pt idx="4">
                  <c:v>24.0</c:v>
                </c:pt>
                <c:pt idx="5">
                  <c:v>24.0</c:v>
                </c:pt>
                <c:pt idx="6">
                  <c:v>24.0</c:v>
                </c:pt>
                <c:pt idx="7">
                  <c:v>26.0</c:v>
                </c:pt>
                <c:pt idx="8">
                  <c:v>26.0</c:v>
                </c:pt>
                <c:pt idx="9">
                  <c:v>27.0</c:v>
                </c:pt>
                <c:pt idx="10">
                  <c:v>33.0</c:v>
                </c:pt>
                <c:pt idx="11">
                  <c:v>33.0</c:v>
                </c:pt>
                <c:pt idx="12">
                  <c:v>35.0</c:v>
                </c:pt>
                <c:pt idx="13">
                  <c:v>35.0</c:v>
                </c:pt>
                <c:pt idx="14">
                  <c:v>35.0</c:v>
                </c:pt>
                <c:pt idx="15">
                  <c:v>35.0</c:v>
                </c:pt>
                <c:pt idx="16">
                  <c:v>35.0</c:v>
                </c:pt>
                <c:pt idx="17">
                  <c:v>39.0</c:v>
                </c:pt>
                <c:pt idx="18">
                  <c:v>45.0</c:v>
                </c:pt>
                <c:pt idx="19">
                  <c:v>50.0</c:v>
                </c:pt>
                <c:pt idx="20">
                  <c:v>51.0</c:v>
                </c:pt>
                <c:pt idx="21">
                  <c:v>52.0</c:v>
                </c:pt>
                <c:pt idx="22">
                  <c:v>52.0</c:v>
                </c:pt>
                <c:pt idx="23">
                  <c:v>62.0</c:v>
                </c:pt>
                <c:pt idx="24">
                  <c:v>64.0</c:v>
                </c:pt>
                <c:pt idx="25">
                  <c:v>65.0</c:v>
                </c:pt>
                <c:pt idx="26">
                  <c:v>65.0</c:v>
                </c:pt>
                <c:pt idx="27">
                  <c:v>65.0</c:v>
                </c:pt>
                <c:pt idx="28">
                  <c:v>67.0</c:v>
                </c:pt>
                <c:pt idx="29">
                  <c:v>74.0</c:v>
                </c:pt>
                <c:pt idx="30">
                  <c:v>75.0</c:v>
                </c:pt>
                <c:pt idx="31">
                  <c:v>76.0</c:v>
                </c:pt>
                <c:pt idx="32">
                  <c:v>76.0</c:v>
                </c:pt>
                <c:pt idx="33">
                  <c:v>76.0</c:v>
                </c:pt>
                <c:pt idx="34">
                  <c:v>77.0</c:v>
                </c:pt>
                <c:pt idx="35">
                  <c:v>77.0</c:v>
                </c:pt>
                <c:pt idx="36">
                  <c:v>77.0</c:v>
                </c:pt>
                <c:pt idx="37">
                  <c:v>77.0</c:v>
                </c:pt>
                <c:pt idx="38">
                  <c:v>77.0</c:v>
                </c:pt>
                <c:pt idx="39">
                  <c:v>77.0</c:v>
                </c:pt>
                <c:pt idx="40">
                  <c:v>83.0</c:v>
                </c:pt>
                <c:pt idx="41">
                  <c:v>84.0</c:v>
                </c:pt>
                <c:pt idx="42">
                  <c:v>88.0</c:v>
                </c:pt>
                <c:pt idx="43">
                  <c:v>88.0</c:v>
                </c:pt>
                <c:pt idx="44">
                  <c:v>96.0</c:v>
                </c:pt>
                <c:pt idx="45">
                  <c:v>96.0</c:v>
                </c:pt>
                <c:pt idx="46">
                  <c:v>100.0</c:v>
                </c:pt>
                <c:pt idx="47">
                  <c:v>101.0</c:v>
                </c:pt>
                <c:pt idx="48">
                  <c:v>101.0</c:v>
                </c:pt>
                <c:pt idx="49">
                  <c:v>101.0</c:v>
                </c:pt>
                <c:pt idx="50">
                  <c:v>111.0</c:v>
                </c:pt>
                <c:pt idx="51">
                  <c:v>112.0</c:v>
                </c:pt>
                <c:pt idx="52">
                  <c:v>117.0</c:v>
                </c:pt>
                <c:pt idx="53">
                  <c:v>118.0</c:v>
                </c:pt>
                <c:pt idx="54">
                  <c:v>121.0</c:v>
                </c:pt>
                <c:pt idx="55">
                  <c:v>123.0</c:v>
                </c:pt>
                <c:pt idx="56">
                  <c:v>130.0</c:v>
                </c:pt>
                <c:pt idx="57">
                  <c:v>130.0</c:v>
                </c:pt>
                <c:pt idx="58">
                  <c:v>132.0</c:v>
                </c:pt>
                <c:pt idx="59">
                  <c:v>137.0</c:v>
                </c:pt>
                <c:pt idx="60">
                  <c:v>143.0</c:v>
                </c:pt>
                <c:pt idx="61">
                  <c:v>143.0</c:v>
                </c:pt>
                <c:pt idx="62">
                  <c:v>146.0</c:v>
                </c:pt>
                <c:pt idx="63">
                  <c:v>148.0</c:v>
                </c:pt>
                <c:pt idx="64">
                  <c:v>153.0</c:v>
                </c:pt>
                <c:pt idx="65">
                  <c:v>154.0</c:v>
                </c:pt>
                <c:pt idx="66">
                  <c:v>163.0</c:v>
                </c:pt>
                <c:pt idx="67">
                  <c:v>164.0</c:v>
                </c:pt>
                <c:pt idx="68">
                  <c:v>164.0</c:v>
                </c:pt>
                <c:pt idx="69">
                  <c:v>167.0</c:v>
                </c:pt>
                <c:pt idx="70">
                  <c:v>167.0</c:v>
                </c:pt>
                <c:pt idx="71">
                  <c:v>174.0</c:v>
                </c:pt>
                <c:pt idx="72">
                  <c:v>174.0</c:v>
                </c:pt>
                <c:pt idx="73">
                  <c:v>177.0</c:v>
                </c:pt>
                <c:pt idx="74">
                  <c:v>180.0</c:v>
                </c:pt>
                <c:pt idx="75">
                  <c:v>175.0</c:v>
                </c:pt>
                <c:pt idx="76">
                  <c:v>177.0</c:v>
                </c:pt>
                <c:pt idx="77">
                  <c:v>182.0</c:v>
                </c:pt>
                <c:pt idx="78">
                  <c:v>185.0</c:v>
                </c:pt>
                <c:pt idx="79">
                  <c:v>189.0</c:v>
                </c:pt>
                <c:pt idx="80">
                  <c:v>189.0</c:v>
                </c:pt>
                <c:pt idx="81">
                  <c:v>193.0</c:v>
                </c:pt>
                <c:pt idx="82">
                  <c:v>193.0</c:v>
                </c:pt>
              </c:numCache>
            </c:numRef>
          </c:val>
          <c:smooth val="0"/>
        </c:ser>
        <c:ser>
          <c:idx val="12"/>
          <c:order val="5"/>
          <c:tx>
            <c:strRef>
              <c:f>'Ebola Monitoring'!$A$14</c:f>
              <c:strCache>
                <c:ptCount val="1"/>
                <c:pt idx="0">
                  <c:v>Western Urban</c:v>
                </c:pt>
              </c:strCache>
            </c:strRef>
          </c:tx>
          <c:spPr>
            <a:ln w="34925" cap="rnd">
              <a:solidFill>
                <a:schemeClr val="accent1">
                  <a:lumMod val="80000"/>
                  <a:lumOff val="20000"/>
                </a:schemeClr>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Monitoring'!$B$14:$CF$14</c:f>
              <c:numCache>
                <c:formatCode>General</c:formatCode>
                <c:ptCount val="83"/>
                <c:pt idx="0">
                  <c:v>13.0</c:v>
                </c:pt>
                <c:pt idx="1">
                  <c:v>15.0</c:v>
                </c:pt>
                <c:pt idx="2">
                  <c:v>15.0</c:v>
                </c:pt>
                <c:pt idx="3">
                  <c:v>19.0</c:v>
                </c:pt>
                <c:pt idx="4">
                  <c:v>20.0</c:v>
                </c:pt>
                <c:pt idx="5">
                  <c:v>20.0</c:v>
                </c:pt>
                <c:pt idx="6">
                  <c:v>20.0</c:v>
                </c:pt>
                <c:pt idx="7">
                  <c:v>22.0</c:v>
                </c:pt>
                <c:pt idx="8">
                  <c:v>22.0</c:v>
                </c:pt>
                <c:pt idx="9">
                  <c:v>22.0</c:v>
                </c:pt>
                <c:pt idx="10">
                  <c:v>26.0</c:v>
                </c:pt>
                <c:pt idx="11">
                  <c:v>26.0</c:v>
                </c:pt>
                <c:pt idx="12">
                  <c:v>29.0</c:v>
                </c:pt>
                <c:pt idx="13">
                  <c:v>30.0</c:v>
                </c:pt>
                <c:pt idx="14">
                  <c:v>34.0</c:v>
                </c:pt>
                <c:pt idx="15">
                  <c:v>37.0</c:v>
                </c:pt>
                <c:pt idx="16">
                  <c:v>40.0</c:v>
                </c:pt>
                <c:pt idx="17">
                  <c:v>43.0</c:v>
                </c:pt>
                <c:pt idx="18">
                  <c:v>49.0</c:v>
                </c:pt>
                <c:pt idx="19">
                  <c:v>51.0</c:v>
                </c:pt>
                <c:pt idx="20">
                  <c:v>54.0</c:v>
                </c:pt>
                <c:pt idx="21">
                  <c:v>59.0</c:v>
                </c:pt>
                <c:pt idx="22">
                  <c:v>62.0</c:v>
                </c:pt>
                <c:pt idx="23">
                  <c:v>66.0</c:v>
                </c:pt>
                <c:pt idx="24">
                  <c:v>69.0</c:v>
                </c:pt>
                <c:pt idx="25">
                  <c:v>71.0</c:v>
                </c:pt>
                <c:pt idx="26">
                  <c:v>76.0</c:v>
                </c:pt>
                <c:pt idx="27">
                  <c:v>85.0</c:v>
                </c:pt>
                <c:pt idx="28">
                  <c:v>89.0</c:v>
                </c:pt>
                <c:pt idx="29">
                  <c:v>94.0</c:v>
                </c:pt>
                <c:pt idx="30">
                  <c:v>102.0</c:v>
                </c:pt>
                <c:pt idx="31">
                  <c:v>109.0</c:v>
                </c:pt>
                <c:pt idx="32">
                  <c:v>114.0</c:v>
                </c:pt>
                <c:pt idx="33">
                  <c:v>127.0</c:v>
                </c:pt>
                <c:pt idx="34">
                  <c:v>129.0</c:v>
                </c:pt>
                <c:pt idx="35">
                  <c:v>136.0</c:v>
                </c:pt>
                <c:pt idx="36">
                  <c:v>143.0</c:v>
                </c:pt>
                <c:pt idx="37">
                  <c:v>151.0</c:v>
                </c:pt>
                <c:pt idx="38">
                  <c:v>156.0</c:v>
                </c:pt>
                <c:pt idx="39">
                  <c:v>156.0</c:v>
                </c:pt>
                <c:pt idx="40">
                  <c:v>172.0</c:v>
                </c:pt>
                <c:pt idx="41">
                  <c:v>178.0</c:v>
                </c:pt>
                <c:pt idx="42">
                  <c:v>189.0</c:v>
                </c:pt>
                <c:pt idx="43">
                  <c:v>195.0</c:v>
                </c:pt>
                <c:pt idx="44">
                  <c:v>218.0</c:v>
                </c:pt>
                <c:pt idx="45">
                  <c:v>231.0</c:v>
                </c:pt>
                <c:pt idx="46">
                  <c:v>243.0</c:v>
                </c:pt>
                <c:pt idx="47">
                  <c:v>253.0</c:v>
                </c:pt>
                <c:pt idx="48">
                  <c:v>259.0</c:v>
                </c:pt>
                <c:pt idx="49">
                  <c:v>270.0</c:v>
                </c:pt>
                <c:pt idx="50">
                  <c:v>290.0</c:v>
                </c:pt>
                <c:pt idx="51">
                  <c:v>300.0</c:v>
                </c:pt>
                <c:pt idx="64">
                  <c:v>492.0</c:v>
                </c:pt>
                <c:pt idx="65">
                  <c:v>496.0</c:v>
                </c:pt>
                <c:pt idx="66">
                  <c:v>504.0</c:v>
                </c:pt>
                <c:pt idx="67">
                  <c:v>509.0</c:v>
                </c:pt>
                <c:pt idx="68">
                  <c:v>536.0</c:v>
                </c:pt>
                <c:pt idx="69">
                  <c:v>559.0</c:v>
                </c:pt>
                <c:pt idx="70">
                  <c:v>582.0</c:v>
                </c:pt>
                <c:pt idx="71">
                  <c:v>595.0</c:v>
                </c:pt>
                <c:pt idx="72">
                  <c:v>601.0</c:v>
                </c:pt>
                <c:pt idx="73">
                  <c:v>602.0</c:v>
                </c:pt>
                <c:pt idx="74">
                  <c:v>615.0</c:v>
                </c:pt>
                <c:pt idx="75">
                  <c:v>648.0</c:v>
                </c:pt>
                <c:pt idx="76">
                  <c:v>662.0</c:v>
                </c:pt>
                <c:pt idx="77">
                  <c:v>697.0</c:v>
                </c:pt>
                <c:pt idx="78">
                  <c:v>705.0</c:v>
                </c:pt>
                <c:pt idx="79">
                  <c:v>705.0</c:v>
                </c:pt>
                <c:pt idx="80">
                  <c:v>720.0</c:v>
                </c:pt>
                <c:pt idx="81">
                  <c:v>727.0</c:v>
                </c:pt>
                <c:pt idx="82">
                  <c:v>778.0</c:v>
                </c:pt>
              </c:numCache>
            </c:numRef>
          </c:val>
          <c:smooth val="0"/>
        </c:ser>
        <c:ser>
          <c:idx val="13"/>
          <c:order val="6"/>
          <c:tx>
            <c:strRef>
              <c:f>'Ebola Monitoring'!$A$15</c:f>
              <c:strCache>
                <c:ptCount val="1"/>
                <c:pt idx="0">
                  <c:v>Western Rural</c:v>
                </c:pt>
              </c:strCache>
            </c:strRef>
          </c:tx>
          <c:spPr>
            <a:ln w="34925" cap="rnd">
              <a:solidFill>
                <a:schemeClr val="accent2">
                  <a:lumMod val="80000"/>
                  <a:lumOff val="20000"/>
                </a:schemeClr>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Monitoring'!$B$15:$CF$15</c:f>
              <c:numCache>
                <c:formatCode>General</c:formatCode>
                <c:ptCount val="83"/>
                <c:pt idx="0">
                  <c:v>1.0</c:v>
                </c:pt>
                <c:pt idx="1">
                  <c:v>1.0</c:v>
                </c:pt>
                <c:pt idx="2">
                  <c:v>3.0</c:v>
                </c:pt>
                <c:pt idx="3">
                  <c:v>3.0</c:v>
                </c:pt>
                <c:pt idx="4">
                  <c:v>4.0</c:v>
                </c:pt>
                <c:pt idx="5">
                  <c:v>4.0</c:v>
                </c:pt>
                <c:pt idx="6">
                  <c:v>4.0</c:v>
                </c:pt>
                <c:pt idx="7">
                  <c:v>5.0</c:v>
                </c:pt>
                <c:pt idx="8">
                  <c:v>5.0</c:v>
                </c:pt>
                <c:pt idx="9">
                  <c:v>5.0</c:v>
                </c:pt>
                <c:pt idx="10">
                  <c:v>11.0</c:v>
                </c:pt>
                <c:pt idx="11">
                  <c:v>11.0</c:v>
                </c:pt>
                <c:pt idx="12">
                  <c:v>12.0</c:v>
                </c:pt>
                <c:pt idx="13">
                  <c:v>15.0</c:v>
                </c:pt>
                <c:pt idx="14">
                  <c:v>15.0</c:v>
                </c:pt>
                <c:pt idx="15">
                  <c:v>23.0</c:v>
                </c:pt>
                <c:pt idx="16">
                  <c:v>24.0</c:v>
                </c:pt>
                <c:pt idx="17">
                  <c:v>25.0</c:v>
                </c:pt>
                <c:pt idx="18">
                  <c:v>28.0</c:v>
                </c:pt>
                <c:pt idx="19">
                  <c:v>28.0</c:v>
                </c:pt>
                <c:pt idx="20">
                  <c:v>32.0</c:v>
                </c:pt>
                <c:pt idx="21">
                  <c:v>33.0</c:v>
                </c:pt>
                <c:pt idx="22">
                  <c:v>34.0</c:v>
                </c:pt>
                <c:pt idx="23">
                  <c:v>39.0</c:v>
                </c:pt>
                <c:pt idx="24">
                  <c:v>40.0</c:v>
                </c:pt>
                <c:pt idx="25">
                  <c:v>40.0</c:v>
                </c:pt>
                <c:pt idx="26">
                  <c:v>42.0</c:v>
                </c:pt>
                <c:pt idx="27">
                  <c:v>46.0</c:v>
                </c:pt>
                <c:pt idx="28">
                  <c:v>49.0</c:v>
                </c:pt>
                <c:pt idx="29">
                  <c:v>49.0</c:v>
                </c:pt>
                <c:pt idx="30">
                  <c:v>50.0</c:v>
                </c:pt>
                <c:pt idx="31">
                  <c:v>51.0</c:v>
                </c:pt>
                <c:pt idx="32">
                  <c:v>53.0</c:v>
                </c:pt>
                <c:pt idx="33">
                  <c:v>55.0</c:v>
                </c:pt>
                <c:pt idx="34">
                  <c:v>55.0</c:v>
                </c:pt>
                <c:pt idx="35">
                  <c:v>56.0</c:v>
                </c:pt>
                <c:pt idx="36">
                  <c:v>61.0</c:v>
                </c:pt>
                <c:pt idx="37">
                  <c:v>64.0</c:v>
                </c:pt>
                <c:pt idx="38">
                  <c:v>77.0</c:v>
                </c:pt>
                <c:pt idx="39">
                  <c:v>77.0</c:v>
                </c:pt>
                <c:pt idx="40">
                  <c:v>96.0</c:v>
                </c:pt>
                <c:pt idx="41">
                  <c:v>103.0</c:v>
                </c:pt>
                <c:pt idx="42">
                  <c:v>113.0</c:v>
                </c:pt>
                <c:pt idx="43">
                  <c:v>117.0</c:v>
                </c:pt>
                <c:pt idx="44">
                  <c:v>148.0</c:v>
                </c:pt>
                <c:pt idx="45">
                  <c:v>165.0</c:v>
                </c:pt>
                <c:pt idx="46">
                  <c:v>169.0</c:v>
                </c:pt>
                <c:pt idx="47">
                  <c:v>175.0</c:v>
                </c:pt>
                <c:pt idx="48">
                  <c:v>181.0</c:v>
                </c:pt>
                <c:pt idx="49">
                  <c:v>187.0</c:v>
                </c:pt>
                <c:pt idx="50">
                  <c:v>200.0</c:v>
                </c:pt>
                <c:pt idx="51">
                  <c:v>210.0</c:v>
                </c:pt>
                <c:pt idx="64">
                  <c:v>359.0</c:v>
                </c:pt>
                <c:pt idx="65">
                  <c:v>366.0</c:v>
                </c:pt>
                <c:pt idx="66">
                  <c:v>370.0</c:v>
                </c:pt>
                <c:pt idx="67">
                  <c:v>396.0</c:v>
                </c:pt>
                <c:pt idx="68">
                  <c:v>417.0</c:v>
                </c:pt>
                <c:pt idx="69">
                  <c:v>442.0</c:v>
                </c:pt>
                <c:pt idx="70">
                  <c:v>461.0</c:v>
                </c:pt>
                <c:pt idx="71">
                  <c:v>474.0</c:v>
                </c:pt>
                <c:pt idx="72">
                  <c:v>478.0</c:v>
                </c:pt>
                <c:pt idx="73">
                  <c:v>481.0</c:v>
                </c:pt>
                <c:pt idx="74">
                  <c:v>493.0</c:v>
                </c:pt>
                <c:pt idx="75">
                  <c:v>510.0</c:v>
                </c:pt>
                <c:pt idx="76">
                  <c:v>520.0</c:v>
                </c:pt>
                <c:pt idx="77">
                  <c:v>536.0</c:v>
                </c:pt>
                <c:pt idx="78">
                  <c:v>549.0</c:v>
                </c:pt>
                <c:pt idx="79">
                  <c:v>556.0</c:v>
                </c:pt>
                <c:pt idx="80">
                  <c:v>563.0</c:v>
                </c:pt>
                <c:pt idx="81">
                  <c:v>575.0</c:v>
                </c:pt>
                <c:pt idx="82">
                  <c:v>601.0</c:v>
                </c:pt>
              </c:numCache>
            </c:numRef>
          </c:val>
          <c:smooth val="0"/>
        </c:ser>
        <c:ser>
          <c:idx val="14"/>
          <c:order val="7"/>
          <c:tx>
            <c:strRef>
              <c:f>'Ebola Monitoring'!$A$16</c:f>
              <c:strCache>
                <c:ptCount val="1"/>
                <c:pt idx="0">
                  <c:v>Western Area</c:v>
                </c:pt>
              </c:strCache>
            </c:strRef>
          </c:tx>
          <c:spPr>
            <a:ln w="34925" cap="rnd">
              <a:solidFill>
                <a:schemeClr val="accent3">
                  <a:lumMod val="80000"/>
                  <a:lumOff val="20000"/>
                </a:schemeClr>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Monitoring'!$B$16:$CF$16</c:f>
              <c:numCache>
                <c:formatCode>General</c:formatCode>
                <c:ptCount val="83"/>
                <c:pt idx="0">
                  <c:v>14.0</c:v>
                </c:pt>
                <c:pt idx="1">
                  <c:v>16.0</c:v>
                </c:pt>
                <c:pt idx="2">
                  <c:v>18.0</c:v>
                </c:pt>
                <c:pt idx="3">
                  <c:v>22.0</c:v>
                </c:pt>
                <c:pt idx="4">
                  <c:v>24.0</c:v>
                </c:pt>
                <c:pt idx="5">
                  <c:v>24.0</c:v>
                </c:pt>
                <c:pt idx="6">
                  <c:v>24.0</c:v>
                </c:pt>
                <c:pt idx="7">
                  <c:v>27.0</c:v>
                </c:pt>
                <c:pt idx="8">
                  <c:v>27.0</c:v>
                </c:pt>
                <c:pt idx="9">
                  <c:v>27.0</c:v>
                </c:pt>
                <c:pt idx="10">
                  <c:v>37.0</c:v>
                </c:pt>
                <c:pt idx="11">
                  <c:v>37.0</c:v>
                </c:pt>
                <c:pt idx="12">
                  <c:v>41.0</c:v>
                </c:pt>
                <c:pt idx="13">
                  <c:v>45.0</c:v>
                </c:pt>
                <c:pt idx="14">
                  <c:v>49.0</c:v>
                </c:pt>
                <c:pt idx="15">
                  <c:v>60.0</c:v>
                </c:pt>
                <c:pt idx="16">
                  <c:v>64.0</c:v>
                </c:pt>
                <c:pt idx="17">
                  <c:v>68.0</c:v>
                </c:pt>
                <c:pt idx="18">
                  <c:v>77.0</c:v>
                </c:pt>
                <c:pt idx="19">
                  <c:v>79.0</c:v>
                </c:pt>
                <c:pt idx="20">
                  <c:v>86.0</c:v>
                </c:pt>
                <c:pt idx="21">
                  <c:v>92.0</c:v>
                </c:pt>
                <c:pt idx="22">
                  <c:v>96.0</c:v>
                </c:pt>
                <c:pt idx="23">
                  <c:v>105.0</c:v>
                </c:pt>
                <c:pt idx="24">
                  <c:v>109.0</c:v>
                </c:pt>
                <c:pt idx="25">
                  <c:v>111.0</c:v>
                </c:pt>
                <c:pt idx="26">
                  <c:v>118.0</c:v>
                </c:pt>
                <c:pt idx="27">
                  <c:v>131.0</c:v>
                </c:pt>
                <c:pt idx="28">
                  <c:v>138.0</c:v>
                </c:pt>
                <c:pt idx="29">
                  <c:v>143.0</c:v>
                </c:pt>
                <c:pt idx="30">
                  <c:v>152.0</c:v>
                </c:pt>
                <c:pt idx="31">
                  <c:v>160.0</c:v>
                </c:pt>
                <c:pt idx="32">
                  <c:v>167.0</c:v>
                </c:pt>
                <c:pt idx="33">
                  <c:v>182.0</c:v>
                </c:pt>
                <c:pt idx="34">
                  <c:v>184.0</c:v>
                </c:pt>
                <c:pt idx="35">
                  <c:v>192.0</c:v>
                </c:pt>
                <c:pt idx="36">
                  <c:v>204.0</c:v>
                </c:pt>
                <c:pt idx="37">
                  <c:v>215.0</c:v>
                </c:pt>
                <c:pt idx="38">
                  <c:v>233.0</c:v>
                </c:pt>
                <c:pt idx="39">
                  <c:v>233.0</c:v>
                </c:pt>
                <c:pt idx="40">
                  <c:v>268.0</c:v>
                </c:pt>
                <c:pt idx="41">
                  <c:v>281.0</c:v>
                </c:pt>
                <c:pt idx="42">
                  <c:v>302.0</c:v>
                </c:pt>
                <c:pt idx="43">
                  <c:v>312.0</c:v>
                </c:pt>
                <c:pt idx="44">
                  <c:v>366.0</c:v>
                </c:pt>
                <c:pt idx="45">
                  <c:v>396.0</c:v>
                </c:pt>
                <c:pt idx="46">
                  <c:v>412.0</c:v>
                </c:pt>
                <c:pt idx="47">
                  <c:v>428.0</c:v>
                </c:pt>
                <c:pt idx="48">
                  <c:v>440.0</c:v>
                </c:pt>
                <c:pt idx="49">
                  <c:v>457.0</c:v>
                </c:pt>
                <c:pt idx="50">
                  <c:v>490.0</c:v>
                </c:pt>
                <c:pt idx="51">
                  <c:v>510.0</c:v>
                </c:pt>
                <c:pt idx="52">
                  <c:v>528.0</c:v>
                </c:pt>
                <c:pt idx="53">
                  <c:v>575.0</c:v>
                </c:pt>
                <c:pt idx="54">
                  <c:v>599.0</c:v>
                </c:pt>
                <c:pt idx="55">
                  <c:v>629.0</c:v>
                </c:pt>
                <c:pt idx="56">
                  <c:v>648.0</c:v>
                </c:pt>
                <c:pt idx="57">
                  <c:v>664.0</c:v>
                </c:pt>
                <c:pt idx="58">
                  <c:v>697.0</c:v>
                </c:pt>
                <c:pt idx="59">
                  <c:v>723.0</c:v>
                </c:pt>
                <c:pt idx="60">
                  <c:v>733.0</c:v>
                </c:pt>
                <c:pt idx="61">
                  <c:v>750.0</c:v>
                </c:pt>
                <c:pt idx="62">
                  <c:v>769.0</c:v>
                </c:pt>
                <c:pt idx="63">
                  <c:v>802.0</c:v>
                </c:pt>
                <c:pt idx="64">
                  <c:v>851.0</c:v>
                </c:pt>
                <c:pt idx="65">
                  <c:v>862.0</c:v>
                </c:pt>
                <c:pt idx="66">
                  <c:v>874.0</c:v>
                </c:pt>
                <c:pt idx="67">
                  <c:v>905.0</c:v>
                </c:pt>
                <c:pt idx="68">
                  <c:v>953.0</c:v>
                </c:pt>
                <c:pt idx="69">
                  <c:v>1001.0</c:v>
                </c:pt>
                <c:pt idx="70">
                  <c:v>1043.0</c:v>
                </c:pt>
                <c:pt idx="71">
                  <c:v>1069.0</c:v>
                </c:pt>
                <c:pt idx="72">
                  <c:v>1079.0</c:v>
                </c:pt>
                <c:pt idx="73">
                  <c:v>1083.0</c:v>
                </c:pt>
                <c:pt idx="74">
                  <c:v>1108.0</c:v>
                </c:pt>
                <c:pt idx="75">
                  <c:v>1158.0</c:v>
                </c:pt>
                <c:pt idx="76">
                  <c:v>1182.0</c:v>
                </c:pt>
                <c:pt idx="77">
                  <c:v>1233.0</c:v>
                </c:pt>
                <c:pt idx="78">
                  <c:v>1254.0</c:v>
                </c:pt>
                <c:pt idx="79">
                  <c:v>1261.0</c:v>
                </c:pt>
                <c:pt idx="80">
                  <c:v>1283.0</c:v>
                </c:pt>
                <c:pt idx="81">
                  <c:v>1302.0</c:v>
                </c:pt>
                <c:pt idx="82">
                  <c:v>1379.0</c:v>
                </c:pt>
              </c:numCache>
            </c:numRef>
          </c:val>
          <c:smooth val="0"/>
        </c:ser>
        <c:dLbls>
          <c:showLegendKey val="0"/>
          <c:showVal val="0"/>
          <c:showCatName val="0"/>
          <c:showSerName val="0"/>
          <c:showPercent val="0"/>
          <c:showBubbleSize val="0"/>
        </c:dLbls>
        <c:marker val="1"/>
        <c:smooth val="0"/>
        <c:axId val="2139956104"/>
        <c:axId val="2139959016"/>
      </c:lineChart>
      <c:catAx>
        <c:axId val="2139956104"/>
        <c:scaling>
          <c:orientation val="minMax"/>
        </c:scaling>
        <c:delete val="1"/>
        <c:axPos val="b"/>
        <c:numFmt formatCode="General" sourceLinked="1"/>
        <c:majorTickMark val="none"/>
        <c:minorTickMark val="none"/>
        <c:tickLblPos val="nextTo"/>
        <c:crossAx val="2139959016"/>
        <c:crosses val="autoZero"/>
        <c:auto val="1"/>
        <c:lblAlgn val="ctr"/>
        <c:lblOffset val="100"/>
        <c:noMultiLvlLbl val="0"/>
      </c:catAx>
      <c:valAx>
        <c:axId val="213995901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3995610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89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89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89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6023325-7B83-224C-82F5-04BF77966470}" type="slidenum">
              <a:rPr lang="en-US"/>
              <a:pPr>
                <a:defRPr/>
              </a:pPr>
              <a:t>‹#›</a:t>
            </a:fld>
            <a:endParaRPr lang="en-US"/>
          </a:p>
        </p:txBody>
      </p:sp>
    </p:spTree>
    <p:extLst>
      <p:ext uri="{BB962C8B-B14F-4D97-AF65-F5344CB8AC3E}">
        <p14:creationId xmlns:p14="http://schemas.microsoft.com/office/powerpoint/2010/main" val="142737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2FEF249-7F94-0043-ADCC-78839EF52109}" type="slidenum">
              <a:rPr lang="en-US"/>
              <a:pPr>
                <a:defRPr/>
              </a:pPr>
              <a:t>‹#›</a:t>
            </a:fld>
            <a:endParaRPr lang="en-US"/>
          </a:p>
        </p:txBody>
      </p:sp>
    </p:spTree>
    <p:extLst>
      <p:ext uri="{BB962C8B-B14F-4D97-AF65-F5344CB8AC3E}">
        <p14:creationId xmlns:p14="http://schemas.microsoft.com/office/powerpoint/2010/main" val="2417007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5E9275C-DFD2-604A-989B-EA849760B119}" type="slidenum">
              <a:rPr lang="en-US"/>
              <a:pPr/>
              <a:t>1</a:t>
            </a:fld>
            <a:endParaRPr lang="en-US"/>
          </a:p>
        </p:txBody>
      </p:sp>
      <p:sp>
        <p:nvSpPr>
          <p:cNvPr id="20483" name="Rectangle 2"/>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20484" name="Rectangle 3"/>
          <p:cNvSpPr>
            <a:spLocks noGrp="1" noChangeArrowheads="1"/>
          </p:cNvSpPr>
          <p:nvPr>
            <p:ph type="body" idx="1"/>
          </p:nvPr>
        </p:nvSpPr>
        <p:spPr>
          <a:xfrm>
            <a:off x="914400" y="4341813"/>
            <a:ext cx="5029200" cy="4116387"/>
          </a:xfrm>
          <a:noFill/>
          <a:ln/>
        </p:spPr>
        <p:txBody>
          <a:bodyPr lIns="92075" tIns="46038" rIns="92075" bIns="46038"/>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E97660-8B41-C349-B2BC-B7E7204D5C51}" type="slidenum">
              <a:rPr lang="en-US" sz="1200">
                <a:solidFill>
                  <a:srgbClr val="000000"/>
                </a:solidFill>
              </a:rPr>
              <a:pPr/>
              <a:t>19</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E748BC-F4C7-CB47-9CD5-CFA40167F62A}" type="slidenum">
              <a:rPr lang="en-US" sz="1200">
                <a:solidFill>
                  <a:srgbClr val="000000"/>
                </a:solidFill>
              </a:rPr>
              <a:pPr eaLnBrk="1" hangingPunct="1"/>
              <a:t>28</a:t>
            </a:fld>
            <a:endParaRPr 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31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51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My argument … it is human consciousness itself … which forms the link between compassion and self-acceptance</a:t>
            </a:r>
          </a:p>
        </p:txBody>
      </p:sp>
      <p:sp>
        <p:nvSpPr>
          <p:cNvPr id="176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AA8662-9D42-A94E-BD08-7AC42B533300}" type="slidenum">
              <a:rPr lang="en-US" sz="1200">
                <a:solidFill>
                  <a:srgbClr val="000000"/>
                </a:solidFill>
              </a:rPr>
              <a:pPr eaLnBrk="1" hangingPunct="1"/>
              <a:t>52</a:t>
            </a:fld>
            <a:endParaRPr 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a:ln/>
        </p:spPr>
      </p:sp>
      <p:sp>
        <p:nvSpPr>
          <p:cNvPr id="178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My argument … it is human consciousness itself … which forms the link between compassion and self-acceptance</a:t>
            </a:r>
          </a:p>
        </p:txBody>
      </p:sp>
      <p:sp>
        <p:nvSpPr>
          <p:cNvPr id="178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4652BB-1933-8947-A758-A5D887B18007}" type="slidenum">
              <a:rPr lang="en-US" sz="1200">
                <a:solidFill>
                  <a:srgbClr val="000000"/>
                </a:solidFill>
              </a:rPr>
              <a:pPr eaLnBrk="1" hangingPunct="1"/>
              <a:t>53</a:t>
            </a:fld>
            <a:endParaRPr 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3A402-AF11-F545-A1C1-C807ADF37053}" type="slidenum">
              <a:rPr lang="en-US" sz="1200">
                <a:solidFill>
                  <a:srgbClr val="000000"/>
                </a:solidFill>
              </a:rPr>
              <a:pPr eaLnBrk="1" hangingPunct="1"/>
              <a:t>54</a:t>
            </a:fld>
            <a:endParaRPr lang="en-US"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B15425-4C06-574D-85E5-27BF8BDF021A}" type="slidenum">
              <a:rPr lang="en-US" sz="1200">
                <a:solidFill>
                  <a:srgbClr val="000000"/>
                </a:solidFill>
              </a:rPr>
              <a:pPr eaLnBrk="1" hangingPunct="1"/>
              <a:t>55</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8056C2-7010-F74B-A996-DAFE328D1880}" type="slidenum">
              <a:rPr lang="en-US" sz="1200">
                <a:solidFill>
                  <a:srgbClr val="000000"/>
                </a:solidFill>
              </a:rPr>
              <a:pPr eaLnBrk="1" hangingPunct="1"/>
              <a:t>56</a:t>
            </a:fld>
            <a:endParaRPr 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57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58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59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60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61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62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63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64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70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71</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72</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73</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75</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76</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79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prstTxWarp prst="textNoShape">
                <a:avLst/>
              </a:prstTxWarp>
            </a:bodyPr>
            <a:lstStyle/>
            <a:p>
              <a:pPr>
                <a:defRPr/>
              </a:pPr>
              <a:endParaRPr lang="en-US"/>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prstTxWarp prst="textNoShape">
              <a:avLst/>
            </a:prstTxWarp>
          </a:bodyPr>
          <a:lstStyle/>
          <a:p>
            <a:pPr>
              <a:defRPr/>
            </a:pPr>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5122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12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CE165A06-85CD-B141-AFEA-FCC9C201D2D8}"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871A0-1B31-8848-871B-43820147C66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35DFB7-0518-8842-BEB5-0E13FB017F1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2A7E880C-3641-3549-B321-91E31B382E4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608992-304A-4443-9320-D1B566A0DDE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9D10E8B-C0CB-DE4F-B815-7DE4550DC58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6243629-7ED1-F34A-9CC8-B50D6B85EB9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87876785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91029294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19439707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05678308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F7EFC1-7388-9E4E-9C15-670AE2B74D6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10"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955096135"/>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001000" y="6172200"/>
            <a:ext cx="838200" cy="549275"/>
          </a:xfrm>
        </p:spPr>
        <p:txBody>
          <a:bodyPr/>
          <a:lstStyle/>
          <a:p>
            <a:fld id="{8CBF9FDF-A31E-4C73-AD3C-25B1EEC5AB59}" type="slidenum">
              <a:rPr lang="en-US" smtClean="0">
                <a:solidFill>
                  <a:prstClr val="black">
                    <a:tint val="75000"/>
                  </a:prstClr>
                </a:solidFill>
                <a:latin typeface="Gotham Medium"/>
              </a:rPr>
              <a:pPr/>
              <a:t>‹#›</a:t>
            </a:fld>
            <a:endParaRPr lang="en-US" dirty="0">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91847153"/>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5"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40210317"/>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124763484"/>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153400" y="6172200"/>
            <a:ext cx="762000" cy="549275"/>
          </a:xfrm>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29304146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36003103"/>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43053724"/>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87879539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1" fontAlgn="auto" hangingPunct="1">
              <a:spcBef>
                <a:spcPts val="0"/>
              </a:spcBef>
              <a:spcAft>
                <a:spcPts val="0"/>
              </a:spcAft>
              <a:defRPr/>
            </a:pPr>
            <a:endParaRPr lang="en-US">
              <a:solidFill>
                <a:prstClr val="black"/>
              </a:solidFill>
              <a:latin typeface="Gotham Medium"/>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7A2F74-C604-424E-8E56-6483A5DBA64D}" type="slidenum">
              <a:rPr lang="en-US">
                <a:solidFill>
                  <a:prstClr val="black">
                    <a:tint val="75000"/>
                  </a:prstClr>
                </a:solidFill>
                <a:latin typeface="Gotham Medium"/>
              </a:rPr>
              <a:pPr>
                <a:defRPr/>
              </a:pPr>
              <a:t>‹#›</a:t>
            </a:fld>
            <a:endParaRPr lang="en-US">
              <a:solidFill>
                <a:prstClr val="black">
                  <a:tint val="75000"/>
                </a:prstClr>
              </a:solidFill>
              <a:latin typeface="Gotham Medium"/>
            </a:endParaRPr>
          </a:p>
        </p:txBody>
      </p:sp>
    </p:spTree>
    <p:extLst>
      <p:ext uri="{BB962C8B-B14F-4D97-AF65-F5344CB8AC3E}">
        <p14:creationId xmlns:p14="http://schemas.microsoft.com/office/powerpoint/2010/main" val="2086831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0"/>
                <a:cs typeface="ＭＳ Ｐゴシック" charset="0"/>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0"/>
                <a:cs typeface="ＭＳ Ｐゴシック"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6" name="Freeform 13"/>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0"/>
                <a:cs typeface="ＭＳ Ｐゴシック"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3 h 60"/>
                <a:gd name="T16" fmla="*/ 65 w 71"/>
                <a:gd name="T17" fmla="*/ 45 h 60"/>
                <a:gd name="T18" fmla="*/ 71 w 71"/>
                <a:gd name="T19" fmla="*/ 57 h 60"/>
                <a:gd name="T20" fmla="*/ 71 w 71"/>
                <a:gd name="T21" fmla="*/ 63 h 60"/>
                <a:gd name="T22" fmla="*/ 59 w 71"/>
                <a:gd name="T23" fmla="*/ 57 h 60"/>
                <a:gd name="T24" fmla="*/ 47 w 71"/>
                <a:gd name="T25" fmla="*/ 45 h 60"/>
                <a:gd name="T26" fmla="*/ 23 w 71"/>
                <a:gd name="T27" fmla="*/ 33 h 60"/>
                <a:gd name="T28" fmla="*/ 23 w 71"/>
                <a:gd name="T29" fmla="*/ 39 h 60"/>
                <a:gd name="T30" fmla="*/ 18 w 71"/>
                <a:gd name="T31" fmla="*/ 45 h 60"/>
                <a:gd name="T32" fmla="*/ 12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23" name="Freeform 21"/>
            <p:cNvSpPr>
              <a:spLocks/>
            </p:cNvSpPr>
            <p:nvPr userDrawn="1"/>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grpSp>
      <p:sp>
        <p:nvSpPr>
          <p:cNvPr id="5122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12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5" name="Rectangle 25"/>
          <p:cNvSpPr>
            <a:spLocks noGrp="1" noChangeArrowheads="1"/>
          </p:cNvSpPr>
          <p:nvPr>
            <p:ph type="sldNum" sz="quarter" idx="11"/>
          </p:nvPr>
        </p:nvSpPr>
        <p:spPr/>
        <p:txBody>
          <a:bodyPr/>
          <a:lstStyle>
            <a:lvl1pPr>
              <a:defRPr/>
            </a:lvl1pPr>
          </a:lstStyle>
          <a:p>
            <a:pPr>
              <a:defRPr/>
            </a:pPr>
            <a:fld id="{9FD818C2-1EE6-C34B-939A-B75462C8BDBA}" type="slidenum">
              <a:rPr lang="en-US">
                <a:solidFill>
                  <a:srgbClr val="FFFFFF"/>
                </a:solidFill>
                <a:latin typeface="Arial"/>
              </a:rPr>
              <a:pPr>
                <a:defRPr/>
              </a:pPr>
              <a:t>‹#›</a:t>
            </a:fld>
            <a:endParaRPr lang="en-US">
              <a:solidFill>
                <a:srgbClr val="FFFFFF"/>
              </a:solidFill>
              <a:latin typeface="Arial"/>
            </a:endParaRPr>
          </a:p>
        </p:txBody>
      </p:sp>
      <p:sp>
        <p:nvSpPr>
          <p:cNvPr id="26" name="Rectangle 26"/>
          <p:cNvSpPr>
            <a:spLocks noGrp="1" noChangeArrowheads="1"/>
          </p:cNvSpPr>
          <p:nvPr>
            <p:ph type="ftr" sz="quarter" idx="12"/>
          </p:nvPr>
        </p:nvSpPr>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8654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2E194-ECFE-D846-90EE-0D78F77324B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4034219C-E290-FC49-A3DC-DD2E30FEB26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91949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E12DF6F0-816B-1C47-AF49-E635ACD2D09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7628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 name="Slide Number Placeholder 6"/>
          <p:cNvSpPr>
            <a:spLocks noGrp="1"/>
          </p:cNvSpPr>
          <p:nvPr>
            <p:ph type="sldNum" sz="quarter" idx="12"/>
          </p:nvPr>
        </p:nvSpPr>
        <p:spPr/>
        <p:txBody>
          <a:bodyPr/>
          <a:lstStyle>
            <a:lvl1pPr>
              <a:defRPr/>
            </a:lvl1pPr>
          </a:lstStyle>
          <a:p>
            <a:pPr>
              <a:defRPr/>
            </a:pPr>
            <a:fld id="{9EC445E1-A493-1F45-9A8C-D6147AFD153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1326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9" name="Slide Number Placeholder 8"/>
          <p:cNvSpPr>
            <a:spLocks noGrp="1"/>
          </p:cNvSpPr>
          <p:nvPr>
            <p:ph type="sldNum" sz="quarter" idx="12"/>
          </p:nvPr>
        </p:nvSpPr>
        <p:spPr/>
        <p:txBody>
          <a:bodyPr/>
          <a:lstStyle>
            <a:lvl1pPr>
              <a:defRPr/>
            </a:lvl1pPr>
          </a:lstStyle>
          <a:p>
            <a:pPr>
              <a:defRPr/>
            </a:pPr>
            <a:fld id="{324F02FA-6E47-3C4D-8EA7-5E2B32442AC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18876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5" name="Slide Number Placeholder 4"/>
          <p:cNvSpPr>
            <a:spLocks noGrp="1"/>
          </p:cNvSpPr>
          <p:nvPr>
            <p:ph type="sldNum" sz="quarter" idx="12"/>
          </p:nvPr>
        </p:nvSpPr>
        <p:spPr/>
        <p:txBody>
          <a:bodyPr/>
          <a:lstStyle>
            <a:lvl1pPr>
              <a:defRPr/>
            </a:lvl1pPr>
          </a:lstStyle>
          <a:p>
            <a:pPr>
              <a:defRPr/>
            </a:pPr>
            <a:fld id="{7C0032F1-624F-BB48-8AE9-393D7B1E2AE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85397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 name="Slide Number Placeholder 3"/>
          <p:cNvSpPr>
            <a:spLocks noGrp="1"/>
          </p:cNvSpPr>
          <p:nvPr>
            <p:ph type="sldNum" sz="quarter" idx="12"/>
          </p:nvPr>
        </p:nvSpPr>
        <p:spPr/>
        <p:txBody>
          <a:bodyPr/>
          <a:lstStyle>
            <a:lvl1pPr>
              <a:defRPr/>
            </a:lvl1pPr>
          </a:lstStyle>
          <a:p>
            <a:pPr>
              <a:defRPr/>
            </a:pPr>
            <a:fld id="{BEFACF1E-A243-E041-B1F7-05231F0AA3E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63069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 name="Slide Number Placeholder 6"/>
          <p:cNvSpPr>
            <a:spLocks noGrp="1"/>
          </p:cNvSpPr>
          <p:nvPr>
            <p:ph type="sldNum" sz="quarter" idx="12"/>
          </p:nvPr>
        </p:nvSpPr>
        <p:spPr/>
        <p:txBody>
          <a:bodyPr/>
          <a:lstStyle>
            <a:lvl1pPr>
              <a:defRPr/>
            </a:lvl1pPr>
          </a:lstStyle>
          <a:p>
            <a:pPr>
              <a:defRPr/>
            </a:pPr>
            <a:fld id="{70E47952-C993-6440-9CDF-F0CC2A9A84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41659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 name="Slide Number Placeholder 6"/>
          <p:cNvSpPr>
            <a:spLocks noGrp="1"/>
          </p:cNvSpPr>
          <p:nvPr>
            <p:ph type="sldNum" sz="quarter" idx="12"/>
          </p:nvPr>
        </p:nvSpPr>
        <p:spPr/>
        <p:txBody>
          <a:bodyPr/>
          <a:lstStyle>
            <a:lvl1pPr>
              <a:defRPr/>
            </a:lvl1pPr>
          </a:lstStyle>
          <a:p>
            <a:pPr>
              <a:defRPr/>
            </a:pPr>
            <a:fld id="{824F8209-6A6A-7249-BB44-921D2FDD7BC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09999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4B6562E1-6A9B-6E44-8B54-021D8E3C384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04642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237DBD9C-F687-CC47-A94F-9940E6726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8845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1863CFF-8919-B94E-8CB5-A7772A751F8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5" name="Slide Number Placeholder 4"/>
          <p:cNvSpPr>
            <a:spLocks noGrp="1"/>
          </p:cNvSpPr>
          <p:nvPr>
            <p:ph type="sldNum" sz="quarter" idx="12"/>
          </p:nvPr>
        </p:nvSpPr>
        <p:spPr/>
        <p:txBody>
          <a:bodyPr/>
          <a:lstStyle>
            <a:lvl1pPr>
              <a:defRPr/>
            </a:lvl1pPr>
          </a:lstStyle>
          <a:p>
            <a:pPr>
              <a:defRPr/>
            </a:pPr>
            <a:fld id="{11E59978-D4F2-3A4D-9751-E81FBDED53E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92712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682B12D9-E47D-9541-8950-F6746EFD088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6842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 name="Slide Number Placeholder 6"/>
          <p:cNvSpPr>
            <a:spLocks noGrp="1"/>
          </p:cNvSpPr>
          <p:nvPr>
            <p:ph type="sldNum" sz="quarter" idx="12"/>
          </p:nvPr>
        </p:nvSpPr>
        <p:spPr/>
        <p:txBody>
          <a:bodyPr/>
          <a:lstStyle>
            <a:lvl1pPr>
              <a:defRPr/>
            </a:lvl1pPr>
          </a:lstStyle>
          <a:p>
            <a:pPr>
              <a:defRPr/>
            </a:pPr>
            <a:fld id="{65747138-DFFD-BE44-86CD-3A88C9763C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43833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 name="Slide Number Placeholder 6"/>
          <p:cNvSpPr>
            <a:spLocks noGrp="1"/>
          </p:cNvSpPr>
          <p:nvPr>
            <p:ph type="sldNum" sz="quarter" idx="12"/>
          </p:nvPr>
        </p:nvSpPr>
        <p:spPr/>
        <p:txBody>
          <a:bodyPr/>
          <a:lstStyle>
            <a:lvl1pPr>
              <a:defRPr/>
            </a:lvl1pPr>
          </a:lstStyle>
          <a:p>
            <a:pPr>
              <a:defRPr/>
            </a:pPr>
            <a:fld id="{70B9C34F-9436-9046-BDFC-0A08394DC5F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67086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878767855"/>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910292941"/>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194397070"/>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056783084"/>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10"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955096135"/>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001000" y="6172200"/>
            <a:ext cx="838200" cy="549275"/>
          </a:xfrm>
        </p:spPr>
        <p:txBody>
          <a:bodyPr/>
          <a:lstStyle/>
          <a:p>
            <a:fld id="{8CBF9FDF-A31E-4C73-AD3C-25B1EEC5AB59}" type="slidenum">
              <a:rPr lang="en-US" smtClean="0">
                <a:solidFill>
                  <a:prstClr val="black">
                    <a:tint val="75000"/>
                  </a:prstClr>
                </a:solidFill>
                <a:latin typeface="Gotham Medium"/>
              </a:rPr>
              <a:pPr/>
              <a:t>‹#›</a:t>
            </a:fld>
            <a:endParaRPr lang="en-US" dirty="0">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9184715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C8819DE-B8F0-594F-BA67-5A19D0FAAF3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5"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40210317"/>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124763484"/>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153400" y="6172200"/>
            <a:ext cx="762000" cy="549275"/>
          </a:xfrm>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293041469"/>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36003103"/>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43053724"/>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878795398"/>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4EEA1-953E-8047-A94E-EC33D3E4EC2D}" type="slidenum">
              <a:rPr lang="en-US"/>
              <a:pPr>
                <a:defRPr/>
              </a:pPr>
              <a:t>‹#›</a:t>
            </a:fld>
            <a:endParaRPr lang="en-US"/>
          </a:p>
        </p:txBody>
      </p:sp>
    </p:spTree>
    <p:extLst>
      <p:ext uri="{BB962C8B-B14F-4D97-AF65-F5344CB8AC3E}">
        <p14:creationId xmlns:p14="http://schemas.microsoft.com/office/powerpoint/2010/main" val="2979452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6C87D6-8637-9A4A-9E7C-8EC2B61E3C02}" type="slidenum">
              <a:rPr lang="en-US"/>
              <a:pPr>
                <a:defRPr/>
              </a:pPr>
              <a:t>‹#›</a:t>
            </a:fld>
            <a:endParaRPr lang="en-US"/>
          </a:p>
        </p:txBody>
      </p:sp>
    </p:spTree>
    <p:extLst>
      <p:ext uri="{BB962C8B-B14F-4D97-AF65-F5344CB8AC3E}">
        <p14:creationId xmlns:p14="http://schemas.microsoft.com/office/powerpoint/2010/main" val="1037304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F7968A-C1D8-BA4C-989F-2C4727BA9189}" type="slidenum">
              <a:rPr lang="en-US"/>
              <a:pPr>
                <a:defRPr/>
              </a:pPr>
              <a:t>‹#›</a:t>
            </a:fld>
            <a:endParaRPr lang="en-US"/>
          </a:p>
        </p:txBody>
      </p:sp>
    </p:spTree>
    <p:extLst>
      <p:ext uri="{BB962C8B-B14F-4D97-AF65-F5344CB8AC3E}">
        <p14:creationId xmlns:p14="http://schemas.microsoft.com/office/powerpoint/2010/main" val="3800670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4C1884-2930-024D-BBBC-E7327E408BB2}" type="slidenum">
              <a:rPr lang="en-US"/>
              <a:pPr>
                <a:defRPr/>
              </a:pPr>
              <a:t>‹#›</a:t>
            </a:fld>
            <a:endParaRPr lang="en-US"/>
          </a:p>
        </p:txBody>
      </p:sp>
    </p:spTree>
    <p:extLst>
      <p:ext uri="{BB962C8B-B14F-4D97-AF65-F5344CB8AC3E}">
        <p14:creationId xmlns:p14="http://schemas.microsoft.com/office/powerpoint/2010/main" val="290589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9D5076E-549A-434D-BE87-49D326F1FC3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D87A74-4C46-7049-8D2D-6FD47CF561CB}" type="slidenum">
              <a:rPr lang="en-US"/>
              <a:pPr>
                <a:defRPr/>
              </a:pPr>
              <a:t>‹#›</a:t>
            </a:fld>
            <a:endParaRPr lang="en-US"/>
          </a:p>
        </p:txBody>
      </p:sp>
    </p:spTree>
    <p:extLst>
      <p:ext uri="{BB962C8B-B14F-4D97-AF65-F5344CB8AC3E}">
        <p14:creationId xmlns:p14="http://schemas.microsoft.com/office/powerpoint/2010/main" val="2508518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01CAE17-6CA3-8B43-BC00-7487F144ADC9}" type="slidenum">
              <a:rPr lang="en-US"/>
              <a:pPr>
                <a:defRPr/>
              </a:pPr>
              <a:t>‹#›</a:t>
            </a:fld>
            <a:endParaRPr lang="en-US"/>
          </a:p>
        </p:txBody>
      </p:sp>
    </p:spTree>
    <p:extLst>
      <p:ext uri="{BB962C8B-B14F-4D97-AF65-F5344CB8AC3E}">
        <p14:creationId xmlns:p14="http://schemas.microsoft.com/office/powerpoint/2010/main" val="3162814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6479F97-B42A-5B4D-8466-9B649F412089}" type="slidenum">
              <a:rPr lang="en-US"/>
              <a:pPr>
                <a:defRPr/>
              </a:pPr>
              <a:t>‹#›</a:t>
            </a:fld>
            <a:endParaRPr lang="en-US"/>
          </a:p>
        </p:txBody>
      </p:sp>
    </p:spTree>
    <p:extLst>
      <p:ext uri="{BB962C8B-B14F-4D97-AF65-F5344CB8AC3E}">
        <p14:creationId xmlns:p14="http://schemas.microsoft.com/office/powerpoint/2010/main" val="464596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9249F1-8E6D-C847-9072-62541D5BB094}" type="slidenum">
              <a:rPr lang="en-US"/>
              <a:pPr>
                <a:defRPr/>
              </a:pPr>
              <a:t>‹#›</a:t>
            </a:fld>
            <a:endParaRPr lang="en-US"/>
          </a:p>
        </p:txBody>
      </p:sp>
    </p:spTree>
    <p:extLst>
      <p:ext uri="{BB962C8B-B14F-4D97-AF65-F5344CB8AC3E}">
        <p14:creationId xmlns:p14="http://schemas.microsoft.com/office/powerpoint/2010/main" val="3015000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F59099-D634-8A47-AFB9-EB5647635BDB}" type="slidenum">
              <a:rPr lang="en-US"/>
              <a:pPr>
                <a:defRPr/>
              </a:pPr>
              <a:t>‹#›</a:t>
            </a:fld>
            <a:endParaRPr lang="en-US"/>
          </a:p>
        </p:txBody>
      </p:sp>
    </p:spTree>
    <p:extLst>
      <p:ext uri="{BB962C8B-B14F-4D97-AF65-F5344CB8AC3E}">
        <p14:creationId xmlns:p14="http://schemas.microsoft.com/office/powerpoint/2010/main" val="1139339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23C8E6-5C7D-2742-8C06-DF7E9F7D176A}" type="slidenum">
              <a:rPr lang="en-US"/>
              <a:pPr>
                <a:defRPr/>
              </a:pPr>
              <a:t>‹#›</a:t>
            </a:fld>
            <a:endParaRPr lang="en-US"/>
          </a:p>
        </p:txBody>
      </p:sp>
    </p:spTree>
    <p:extLst>
      <p:ext uri="{BB962C8B-B14F-4D97-AF65-F5344CB8AC3E}">
        <p14:creationId xmlns:p14="http://schemas.microsoft.com/office/powerpoint/2010/main" val="334583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1FC5D1-7B4B-A044-949A-FD799E241AD6}" type="slidenum">
              <a:rPr lang="en-US"/>
              <a:pPr>
                <a:defRPr/>
              </a:pPr>
              <a:t>‹#›</a:t>
            </a:fld>
            <a:endParaRPr lang="en-US"/>
          </a:p>
        </p:txBody>
      </p:sp>
    </p:spTree>
    <p:extLst>
      <p:ext uri="{BB962C8B-B14F-4D97-AF65-F5344CB8AC3E}">
        <p14:creationId xmlns:p14="http://schemas.microsoft.com/office/powerpoint/2010/main" val="1185621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a:defRPr/>
            </a:pPr>
            <a:fld id="{62AF7D64-0D51-F648-B0C9-637ADDCD62C1}" type="slidenum">
              <a:rPr lang="en-US"/>
              <a:pPr>
                <a:defRPr/>
              </a:pPr>
              <a:t>‹#›</a:t>
            </a:fld>
            <a:endParaRPr lang="en-US"/>
          </a:p>
        </p:txBody>
      </p:sp>
    </p:spTree>
    <p:extLst>
      <p:ext uri="{BB962C8B-B14F-4D97-AF65-F5344CB8AC3E}">
        <p14:creationId xmlns:p14="http://schemas.microsoft.com/office/powerpoint/2010/main" val="2873494842"/>
      </p:ext>
    </p:extLst>
  </p:cSld>
  <p:clrMapOvr>
    <a:masterClrMapping/>
  </p:clrMapOvr>
  <p:transition xmlns:p14="http://schemas.microsoft.com/office/powerpoint/2010/main" spd="med">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62D772-8882-064D-8B7D-217A79261572}" type="slidenum">
              <a:rPr lang="en-US"/>
              <a:pPr>
                <a:defRPr/>
              </a:pPr>
              <a:t>‹#›</a:t>
            </a:fld>
            <a:endParaRPr lang="en-US"/>
          </a:p>
        </p:txBody>
      </p:sp>
    </p:spTree>
    <p:extLst>
      <p:ext uri="{BB962C8B-B14F-4D97-AF65-F5344CB8AC3E}">
        <p14:creationId xmlns:p14="http://schemas.microsoft.com/office/powerpoint/2010/main" val="2791130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143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2F96BF1-6244-114B-9C86-53022ADFA7F1}"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6711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7663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1558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5194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68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4934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880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6923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41880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167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C7E55AA-A8B0-3641-A362-7C31EEC3469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1432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671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76636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15585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51948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68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4934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880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6923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418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292E8C8-7926-B643-971B-18030EEA0340}"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E7E21-DD49-414B-A1F9-4034DA0C52A5}" type="datetimeFigureOut">
              <a:rPr lang="en-US" smtClean="0">
                <a:solidFill>
                  <a:prstClr val="black">
                    <a:tint val="75000"/>
                  </a:prstClr>
                </a:solidFill>
                <a:latin typeface="Calibri"/>
              </a:rPr>
              <a:pPr/>
              <a:t>8/2/15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0BB258-1656-7642-8667-42D1505FAE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16707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theme" Target="../theme/theme2.xml"/><Relationship Id="rId15" Type="http://schemas.openxmlformats.org/officeDocument/2006/relationships/image" Target="../media/image1.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theme" Target="../theme/theme4.xml"/><Relationship Id="rId14" Type="http://schemas.openxmlformats.org/officeDocument/2006/relationships/image" Target="../media/image1.png"/><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theme" Target="../theme/theme5.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6.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7.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lumOff val="25000"/>
              </a:schemeClr>
            </a:gs>
            <a:gs pos="100000">
              <a:srgbClr val="E16EFF"/>
            </a:gs>
            <a:gs pos="33000">
              <a:schemeClr val="bg1">
                <a:gamma/>
                <a:shade val="46275"/>
                <a:invGamma/>
              </a:schemeClr>
            </a:gs>
            <a:gs pos="74000">
              <a:schemeClr val="bg1">
                <a:gamma/>
                <a:shade val="46275"/>
                <a:invGamma/>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5017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en-US"/>
            </a:p>
          </p:txBody>
        </p:sp>
        <p:sp>
          <p:nvSpPr>
            <p:cNvPr id="5018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prstTxWarp prst="textNoShape">
                <a:avLst/>
              </a:prstTxWarp>
            </a:bodyPr>
            <a:lstStyle/>
            <a:p>
              <a:pPr>
                <a:defRPr/>
              </a:pPr>
              <a:endParaRPr lang="en-US"/>
            </a:p>
          </p:txBody>
        </p:sp>
      </p:grpSp>
      <p:sp>
        <p:nvSpPr>
          <p:cNvPr id="5018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prstTxWarp prst="textNoShape">
              <a:avLst/>
            </a:prstTxWarp>
          </a:bodyPr>
          <a:lstStyle/>
          <a:p>
            <a:pPr>
              <a:defRPr/>
            </a:pPr>
            <a:endParaRPr lang="en-US"/>
          </a:p>
        </p:txBody>
      </p:sp>
      <p:grpSp>
        <p:nvGrpSpPr>
          <p:cNvPr id="1028" name="Group 6"/>
          <p:cNvGrpSpPr>
            <a:grpSpLocks/>
          </p:cNvGrpSpPr>
          <p:nvPr/>
        </p:nvGrpSpPr>
        <p:grpSpPr bwMode="auto">
          <a:xfrm>
            <a:off x="0" y="6019800"/>
            <a:ext cx="7848600" cy="857250"/>
            <a:chOff x="0" y="3792"/>
            <a:chExt cx="4944" cy="540"/>
          </a:xfrm>
        </p:grpSpPr>
        <p:sp>
          <p:nvSpPr>
            <p:cNvPr id="5018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nvGrpSpPr>
            <p:cNvPr id="1042" name="Group 8"/>
            <p:cNvGrpSpPr>
              <a:grpSpLocks/>
            </p:cNvGrpSpPr>
            <p:nvPr userDrawn="1"/>
          </p:nvGrpSpPr>
          <p:grpSpPr bwMode="auto">
            <a:xfrm>
              <a:off x="2486" y="3792"/>
              <a:ext cx="2458" cy="540"/>
              <a:chOff x="2486" y="3792"/>
              <a:chExt cx="2458" cy="540"/>
            </a:xfrm>
          </p:grpSpPr>
          <p:sp>
            <p:nvSpPr>
              <p:cNvPr id="5018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5019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grpSp>
        <p:nvGrpSpPr>
          <p:cNvPr id="1029" name="Group 15"/>
          <p:cNvGrpSpPr>
            <a:grpSpLocks/>
          </p:cNvGrpSpPr>
          <p:nvPr/>
        </p:nvGrpSpPr>
        <p:grpSpPr bwMode="auto">
          <a:xfrm>
            <a:off x="627063" y="6021388"/>
            <a:ext cx="5684837" cy="849312"/>
            <a:chOff x="395" y="3793"/>
            <a:chExt cx="3581" cy="535"/>
          </a:xfrm>
        </p:grpSpPr>
        <p:sp>
          <p:nvSpPr>
            <p:cNvPr id="5019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5019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20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5020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5020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4F904C6-298E-154D-9AE2-9C62206EAF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419599"/>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82000" y="6400800"/>
            <a:ext cx="609600" cy="333296"/>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CBF9FDF-A31E-4C73-AD3C-25B1EEC5AB59}" type="slidenum">
              <a:rPr lang="en-US" smtClean="0">
                <a:solidFill>
                  <a:prstClr val="black">
                    <a:tint val="75000"/>
                  </a:prstClr>
                </a:solidFill>
                <a:latin typeface="Gotham Medium"/>
              </a:rPr>
              <a:pPr eaLnBrk="1" fontAlgn="auto" hangingPunct="1">
                <a:spcBef>
                  <a:spcPts val="0"/>
                </a:spcBef>
                <a:spcAft>
                  <a:spcPts val="0"/>
                </a:spcAft>
              </a:pPr>
              <a:t>‹#›</a:t>
            </a:fld>
            <a:endParaRPr lang="en-US" dirty="0">
              <a:solidFill>
                <a:prstClr val="black">
                  <a:tint val="75000"/>
                </a:prstClr>
              </a:solidFill>
              <a:latin typeface="Gotham Medium"/>
            </a:endParaRPr>
          </a:p>
        </p:txBody>
      </p:sp>
      <p:pic>
        <p:nvPicPr>
          <p:cNvPr id="102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28600" y="6201288"/>
            <a:ext cx="5715000" cy="50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pPr eaLnBrk="1" fontAlgn="auto" hangingPunct="1">
              <a:spcBef>
                <a:spcPts val="0"/>
              </a:spcBef>
              <a:spcAft>
                <a:spcPts val="0"/>
              </a:spcAft>
            </a:pPr>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08549689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lumOff val="25000"/>
              </a:schemeClr>
            </a:gs>
            <a:gs pos="100000">
              <a:srgbClr val="E16EFF"/>
            </a:gs>
            <a:gs pos="33000">
              <a:schemeClr val="bg1">
                <a:gamma/>
                <a:shade val="46275"/>
                <a:invGamma/>
              </a:schemeClr>
            </a:gs>
            <a:gs pos="74000">
              <a:schemeClr val="bg1">
                <a:gamma/>
                <a:shade val="46275"/>
                <a:invGamma/>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5018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0"/>
                <a:cs typeface="ＭＳ Ｐゴシック" charset="0"/>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grpSp>
        <p:nvGrpSpPr>
          <p:cNvPr id="1028" name="Group 6"/>
          <p:cNvGrpSpPr>
            <a:grpSpLocks/>
          </p:cNvGrpSpPr>
          <p:nvPr/>
        </p:nvGrpSpPr>
        <p:grpSpPr bwMode="auto">
          <a:xfrm>
            <a:off x="0" y="6019800"/>
            <a:ext cx="7848600" cy="857250"/>
            <a:chOff x="0" y="3792"/>
            <a:chExt cx="4944" cy="540"/>
          </a:xfrm>
        </p:grpSpPr>
        <p:sp>
          <p:nvSpPr>
            <p:cNvPr id="5018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0"/>
                <a:cs typeface="ＭＳ Ｐゴシック"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48" name="Freeform 13"/>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grpSp>
        <p:sp>
          <p:nvSpPr>
            <p:cNvPr id="5019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0"/>
                <a:cs typeface="ＭＳ Ｐゴシック" charset="0"/>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3 h 60"/>
                <a:gd name="T16" fmla="*/ 65 w 71"/>
                <a:gd name="T17" fmla="*/ 45 h 60"/>
                <a:gd name="T18" fmla="*/ 71 w 71"/>
                <a:gd name="T19" fmla="*/ 57 h 60"/>
                <a:gd name="T20" fmla="*/ 71 w 71"/>
                <a:gd name="T21" fmla="*/ 63 h 60"/>
                <a:gd name="T22" fmla="*/ 59 w 71"/>
                <a:gd name="T23" fmla="*/ 57 h 60"/>
                <a:gd name="T24" fmla="*/ 47 w 71"/>
                <a:gd name="T25" fmla="*/ 45 h 60"/>
                <a:gd name="T26" fmla="*/ 23 w 71"/>
                <a:gd name="T27" fmla="*/ 33 h 60"/>
                <a:gd name="T28" fmla="*/ 23 w 71"/>
                <a:gd name="T29" fmla="*/ 39 h 60"/>
                <a:gd name="T30" fmla="*/ 18 w 71"/>
                <a:gd name="T31" fmla="*/ 45 h 60"/>
                <a:gd name="T32" fmla="*/ 12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sp>
          <p:nvSpPr>
            <p:cNvPr id="1040" name="Freeform 21"/>
            <p:cNvSpPr>
              <a:spLocks/>
            </p:cNvSpPr>
            <p:nvPr/>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a typeface="ＭＳ Ｐゴシック" charset="0"/>
                <a:cs typeface="ＭＳ Ｐゴシック" charset="0"/>
              </a:endParaRPr>
            </a:p>
          </p:txBody>
        </p:sp>
      </p:grpSp>
      <p:sp>
        <p:nvSpPr>
          <p:cNvPr id="5019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20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a:defRPr/>
            </a:pPr>
            <a:endParaRPr lang="en-US">
              <a:solidFill>
                <a:srgbClr val="FFFFFF"/>
              </a:solidFill>
            </a:endParaRPr>
          </a:p>
        </p:txBody>
      </p:sp>
      <p:sp>
        <p:nvSpPr>
          <p:cNvPr id="5020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a:defRPr/>
            </a:pPr>
            <a:endParaRPr lang="en-US">
              <a:solidFill>
                <a:srgbClr val="FFFFFF"/>
              </a:solidFill>
            </a:endParaRPr>
          </a:p>
        </p:txBody>
      </p:sp>
      <p:sp>
        <p:nvSpPr>
          <p:cNvPr id="5020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66248A52-FC59-294C-B757-C28B30F52684}"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419599"/>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82000" y="6400800"/>
            <a:ext cx="609600" cy="333296"/>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CBF9FDF-A31E-4C73-AD3C-25B1EEC5AB59}" type="slidenum">
              <a:rPr lang="en-US" smtClean="0">
                <a:solidFill>
                  <a:prstClr val="black">
                    <a:tint val="75000"/>
                  </a:prstClr>
                </a:solidFill>
                <a:latin typeface="Gotham Medium"/>
              </a:rPr>
              <a:pPr eaLnBrk="1" fontAlgn="auto" hangingPunct="1">
                <a:spcBef>
                  <a:spcPts val="0"/>
                </a:spcBef>
                <a:spcAft>
                  <a:spcPts val="0"/>
                </a:spcAft>
              </a:pPr>
              <a:t>‹#›</a:t>
            </a:fld>
            <a:endParaRPr lang="en-US" dirty="0">
              <a:solidFill>
                <a:prstClr val="black">
                  <a:tint val="75000"/>
                </a:prstClr>
              </a:solidFill>
              <a:latin typeface="Gotham Medium"/>
            </a:endParaRPr>
          </a:p>
        </p:txBody>
      </p:sp>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28600" y="6201288"/>
            <a:ext cx="5715000" cy="50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pPr eaLnBrk="1" fontAlgn="auto" hangingPunct="1">
              <a:spcBef>
                <a:spcPts val="0"/>
              </a:spcBef>
              <a:spcAft>
                <a:spcPts val="0"/>
              </a:spcAft>
            </a:pPr>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08549689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cs typeface="Arial" charset="0"/>
              </a:defRPr>
            </a:lvl1pPr>
          </a:lstStyle>
          <a:p>
            <a:pPr>
              <a:defRPr/>
            </a:pPr>
            <a:fld id="{D31DB00C-B9BF-3D43-8AC6-15D44DB416D7}" type="slidenum">
              <a:rPr lang="en-US">
                <a:ea typeface="ＭＳ Ｐゴシック" charset="0"/>
              </a:rPr>
              <a:pPr>
                <a:defRPr/>
              </a:pPr>
              <a:t>‹#›</a:t>
            </a:fld>
            <a:endParaRPr lang="en-US">
              <a:ea typeface="ＭＳ Ｐゴシック" charset="0"/>
            </a:endParaRP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71E7E21-DD49-414B-A1F9-4034DA0C52A5}" type="datetimeFigureOut">
              <a:rPr lang="en-US" smtClean="0">
                <a:solidFill>
                  <a:prstClr val="black">
                    <a:tint val="75000"/>
                  </a:prstClr>
                </a:solidFill>
                <a:latin typeface="Calibri"/>
              </a:rPr>
              <a:pPr defTabSz="457200" eaLnBrk="1" fontAlgn="auto" hangingPunct="1">
                <a:spcBef>
                  <a:spcPts val="0"/>
                </a:spcBef>
                <a:spcAft>
                  <a:spcPts val="0"/>
                </a:spcAft>
              </a:pPr>
              <a:t>8/2/15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730BB258-1656-7642-8667-42D1505FAEC5}"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682125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71E7E21-DD49-414B-A1F9-4034DA0C52A5}" type="datetimeFigureOut">
              <a:rPr lang="en-US" smtClean="0">
                <a:solidFill>
                  <a:prstClr val="black">
                    <a:tint val="75000"/>
                  </a:prstClr>
                </a:solidFill>
                <a:latin typeface="Calibri"/>
              </a:rPr>
              <a:pPr defTabSz="457200" eaLnBrk="1" fontAlgn="auto" hangingPunct="1">
                <a:spcBef>
                  <a:spcPts val="0"/>
                </a:spcBef>
                <a:spcAft>
                  <a:spcPts val="0"/>
                </a:spcAft>
              </a:pPr>
              <a:t>8/2/15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730BB258-1656-7642-8667-42D1505FAEC5}"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68212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png"/><Relationship Id="rId8" Type="http://schemas.openxmlformats.org/officeDocument/2006/relationships/image" Target="../media/image15.jpeg"/><Relationship Id="rId9" Type="http://schemas.openxmlformats.org/officeDocument/2006/relationships/image" Target="../media/image16.jpeg"/><Relationship Id="rId1" Type="http://schemas.openxmlformats.org/officeDocument/2006/relationships/slideLayout" Target="../slideLayouts/slideLayout5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g"/><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7.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57.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1.xml"/><Relationship Id="rId3"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57.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3.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57.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 Id="rId3"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6.xml"/><Relationship Id="rId3" Type="http://schemas.openxmlformats.org/officeDocument/2006/relationships/image" Target="../media/image4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7.xml"/><Relationship Id="rId3" Type="http://schemas.openxmlformats.org/officeDocument/2006/relationships/image" Target="../media/image4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image" Target="../media/image5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chart" Target="../charts/char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4210" name="Rectangle 2"/>
          <p:cNvSpPr>
            <a:spLocks noGrp="1" noChangeArrowheads="1"/>
          </p:cNvSpPr>
          <p:nvPr>
            <p:ph type="ctrTitle"/>
          </p:nvPr>
        </p:nvSpPr>
        <p:spPr>
          <a:xfrm>
            <a:off x="685800" y="1371600"/>
            <a:ext cx="7924800" cy="1143000"/>
          </a:xfrm>
        </p:spPr>
        <p:txBody>
          <a:bodyPr lIns="92075" tIns="46038" rIns="92075" bIns="46038"/>
          <a:lstStyle/>
          <a:p>
            <a:pPr eaLnBrk="1" hangingPunct="1">
              <a:defRPr/>
            </a:pPr>
            <a:r>
              <a:rPr lang="en-US" sz="4000" b="1" dirty="0">
                <a:solidFill>
                  <a:srgbClr val="FFCC00"/>
                </a:solidFill>
                <a:latin typeface="Times New Roman" charset="0"/>
                <a:ea typeface="+mj-ea"/>
                <a:cs typeface="+mj-cs"/>
              </a:rPr>
              <a:t>CBS as Evolution Science: </a:t>
            </a:r>
            <a:r>
              <a:rPr lang="en-US" sz="4000" b="1" dirty="0" smtClean="0">
                <a:solidFill>
                  <a:srgbClr val="FFCC00"/>
                </a:solidFill>
                <a:latin typeface="Times New Roman" charset="0"/>
                <a:ea typeface="+mj-ea"/>
                <a:cs typeface="+mj-cs"/>
              </a:rPr>
              <a:t/>
            </a:r>
            <a:br>
              <a:rPr lang="en-US" sz="4000" b="1" dirty="0" smtClean="0">
                <a:solidFill>
                  <a:srgbClr val="FFCC00"/>
                </a:solidFill>
                <a:latin typeface="Times New Roman" charset="0"/>
                <a:ea typeface="+mj-ea"/>
                <a:cs typeface="+mj-cs"/>
              </a:rPr>
            </a:br>
            <a:r>
              <a:rPr lang="en-US" sz="4000" b="1" dirty="0" smtClean="0">
                <a:solidFill>
                  <a:srgbClr val="FFCC00"/>
                </a:solidFill>
                <a:latin typeface="Times New Roman" charset="0"/>
                <a:ea typeface="+mj-ea"/>
                <a:cs typeface="+mj-cs"/>
              </a:rPr>
              <a:t>Why </a:t>
            </a:r>
            <a:r>
              <a:rPr lang="en-US" sz="4000" b="1" dirty="0">
                <a:solidFill>
                  <a:srgbClr val="FFCC00"/>
                </a:solidFill>
                <a:latin typeface="Times New Roman" charset="0"/>
                <a:ea typeface="+mj-ea"/>
                <a:cs typeface="+mj-cs"/>
              </a:rPr>
              <a:t>it Matters to </a:t>
            </a:r>
            <a:br>
              <a:rPr lang="en-US" sz="4000" b="1" dirty="0">
                <a:solidFill>
                  <a:srgbClr val="FFCC00"/>
                </a:solidFill>
                <a:latin typeface="Times New Roman" charset="0"/>
                <a:ea typeface="+mj-ea"/>
                <a:cs typeface="+mj-cs"/>
              </a:rPr>
            </a:br>
            <a:r>
              <a:rPr lang="en-US" sz="4000" b="1" dirty="0">
                <a:solidFill>
                  <a:srgbClr val="FFCC00"/>
                </a:solidFill>
                <a:latin typeface="Times New Roman" charset="0"/>
                <a:ea typeface="+mj-ea"/>
                <a:cs typeface="+mj-cs"/>
              </a:rPr>
              <a:t>the Long Term </a:t>
            </a:r>
            <a:r>
              <a:rPr lang="en-US" sz="4000" b="1" dirty="0" smtClean="0">
                <a:solidFill>
                  <a:srgbClr val="FFCC00"/>
                </a:solidFill>
                <a:latin typeface="Times New Roman" charset="0"/>
                <a:ea typeface="+mj-ea"/>
                <a:cs typeface="+mj-cs"/>
              </a:rPr>
              <a:t/>
            </a:r>
            <a:br>
              <a:rPr lang="en-US" sz="4000" b="1" dirty="0" smtClean="0">
                <a:solidFill>
                  <a:srgbClr val="FFCC00"/>
                </a:solidFill>
                <a:latin typeface="Times New Roman" charset="0"/>
                <a:ea typeface="+mj-ea"/>
                <a:cs typeface="+mj-cs"/>
              </a:rPr>
            </a:br>
            <a:r>
              <a:rPr lang="en-US" sz="4000" b="1" dirty="0" smtClean="0">
                <a:solidFill>
                  <a:srgbClr val="FFCC00"/>
                </a:solidFill>
                <a:latin typeface="Times New Roman" charset="0"/>
                <a:ea typeface="+mj-ea"/>
                <a:cs typeface="+mj-cs"/>
              </a:rPr>
              <a:t>Global </a:t>
            </a:r>
            <a:r>
              <a:rPr lang="en-US" sz="4000" b="1" dirty="0">
                <a:solidFill>
                  <a:srgbClr val="FFCC00"/>
                </a:solidFill>
                <a:latin typeface="Times New Roman" charset="0"/>
                <a:ea typeface="+mj-ea"/>
                <a:cs typeface="+mj-cs"/>
              </a:rPr>
              <a:t>Impact of our Work</a:t>
            </a:r>
          </a:p>
        </p:txBody>
      </p:sp>
      <p:sp>
        <p:nvSpPr>
          <p:cNvPr id="19459" name="Rectangle 3"/>
          <p:cNvSpPr>
            <a:spLocks noChangeArrowheads="1"/>
          </p:cNvSpPr>
          <p:nvPr/>
        </p:nvSpPr>
        <p:spPr bwMode="auto">
          <a:xfrm>
            <a:off x="4648200" y="4114800"/>
            <a:ext cx="3417888" cy="1816100"/>
          </a:xfrm>
          <a:prstGeom prst="rect">
            <a:avLst/>
          </a:prstGeom>
          <a:noFill/>
          <a:ln w="9525">
            <a:noFill/>
            <a:miter lim="800000"/>
            <a:headEnd/>
            <a:tailEnd/>
          </a:ln>
        </p:spPr>
        <p:txBody>
          <a:bodyPr wrap="none" lIns="92075" tIns="46038" rIns="92075" bIns="46038">
            <a:prstTxWarp prst="textNoShape">
              <a:avLst/>
            </a:prstTxWarp>
            <a:spAutoFit/>
          </a:bodyPr>
          <a:lstStyle/>
          <a:p>
            <a:r>
              <a:rPr lang="en-US" sz="2800" b="1" dirty="0">
                <a:solidFill>
                  <a:srgbClr val="FFF8C9"/>
                </a:solidFill>
                <a:latin typeface="Times New Roman" charset="0"/>
              </a:rPr>
              <a:t>Steven C. Hayes</a:t>
            </a:r>
          </a:p>
          <a:p>
            <a:r>
              <a:rPr lang="en-US" sz="2800" b="1" dirty="0">
                <a:solidFill>
                  <a:srgbClr val="FFF8C9"/>
                </a:solidFill>
                <a:latin typeface="Times New Roman" charset="0"/>
              </a:rPr>
              <a:t>University of Nevada</a:t>
            </a:r>
          </a:p>
          <a:p>
            <a:endParaRPr lang="en-US" sz="2800" b="1" dirty="0">
              <a:solidFill>
                <a:srgbClr val="FFF8C9"/>
              </a:solidFill>
              <a:latin typeface="Times New Roman" charset="0"/>
            </a:endParaRPr>
          </a:p>
          <a:p>
            <a:endParaRPr lang="en-US" sz="2800" b="1" dirty="0">
              <a:solidFill>
                <a:srgbClr val="FFF8C9"/>
              </a:solidFill>
              <a:latin typeface="Times New Roman" charset="0"/>
            </a:endParaRPr>
          </a:p>
        </p:txBody>
      </p:sp>
    </p:spTree>
  </p:cSld>
  <p:clrMapOvr>
    <a:masterClrMapping/>
  </p:clrMapOvr>
  <p:transition xmlns:p14="http://schemas.microsoft.com/office/powerpoint/2010/main" advTm="293632"/>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533400"/>
            <a:ext cx="8229600" cy="1143000"/>
          </a:xfrm>
        </p:spPr>
        <p:txBody>
          <a:bodyPr/>
          <a:lstStyle/>
          <a:p>
            <a:pPr eaLnBrk="1" hangingPunct="1">
              <a:defRPr/>
            </a:pPr>
            <a:r>
              <a:rPr lang="en-US" sz="4000" dirty="0" smtClean="0">
                <a:solidFill>
                  <a:srgbClr val="FFFF00"/>
                </a:solidFill>
                <a:latin typeface="Times New Roman"/>
                <a:cs typeface="Times New Roman"/>
              </a:rPr>
              <a:t>This Was Rejected by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Most Evolutionists</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533400" y="1981200"/>
            <a:ext cx="8229600" cy="4114800"/>
          </a:xfrm>
          <a:noFill/>
        </p:spPr>
        <p:txBody>
          <a:bodyPr/>
          <a:lstStyle/>
          <a:p>
            <a:pPr eaLnBrk="1" hangingPunct="1"/>
            <a:r>
              <a:rPr lang="en-US" dirty="0" smtClean="0">
                <a:latin typeface="Times New Roman" charset="0"/>
                <a:ea typeface="Times" charset="0"/>
              </a:rPr>
              <a:t>1. Genes and memes are life and death; </a:t>
            </a:r>
            <a:r>
              <a:rPr lang="en-US" dirty="0" err="1" smtClean="0">
                <a:latin typeface="Times New Roman" charset="0"/>
                <a:ea typeface="Times" charset="0"/>
              </a:rPr>
              <a:t>operants</a:t>
            </a:r>
            <a:r>
              <a:rPr lang="en-US" dirty="0" smtClean="0">
                <a:latin typeface="Times New Roman" charset="0"/>
                <a:ea typeface="Times" charset="0"/>
              </a:rPr>
              <a:t> are not; </a:t>
            </a:r>
          </a:p>
          <a:p>
            <a:pPr eaLnBrk="1" hangingPunct="1"/>
            <a:r>
              <a:rPr lang="en-US" dirty="0" smtClean="0">
                <a:latin typeface="Times New Roman" charset="0"/>
                <a:ea typeface="Times" charset="0"/>
              </a:rPr>
              <a:t>2. </a:t>
            </a:r>
            <a:r>
              <a:rPr lang="en-US" dirty="0">
                <a:latin typeface="Times New Roman" charset="0"/>
                <a:ea typeface="Times" charset="0"/>
              </a:rPr>
              <a:t>G</a:t>
            </a:r>
            <a:r>
              <a:rPr lang="en-US" dirty="0" smtClean="0">
                <a:latin typeface="Times New Roman" charset="0"/>
                <a:ea typeface="Times" charset="0"/>
              </a:rPr>
              <a:t>ene centrism</a:t>
            </a:r>
          </a:p>
          <a:p>
            <a:pPr eaLnBrk="1" hangingPunct="1"/>
            <a:r>
              <a:rPr lang="en-US" dirty="0" smtClean="0">
                <a:latin typeface="Times New Roman" charset="0"/>
                <a:ea typeface="Times" charset="0"/>
              </a:rPr>
              <a:t>Still today it is a problem: here is Bridgeman’s (2003)</a:t>
            </a:r>
            <a:r>
              <a:rPr lang="en-US" dirty="0">
                <a:latin typeface="Times New Roman" charset="0"/>
                <a:ea typeface="Times" charset="0"/>
              </a:rPr>
              <a:t> definition of </a:t>
            </a:r>
            <a:r>
              <a:rPr lang="en-US" dirty="0" smtClean="0">
                <a:latin typeface="Times New Roman" charset="0"/>
                <a:ea typeface="Times" charset="0"/>
              </a:rPr>
              <a:t>evolution from </a:t>
            </a:r>
            <a:r>
              <a:rPr lang="en-US" i="1" dirty="0" smtClean="0">
                <a:latin typeface="Times New Roman" charset="0"/>
                <a:ea typeface="Times" charset="0"/>
              </a:rPr>
              <a:t>Psychology </a:t>
            </a:r>
            <a:r>
              <a:rPr lang="en-US" i="1" dirty="0">
                <a:latin typeface="Times New Roman" charset="0"/>
                <a:ea typeface="Times" charset="0"/>
              </a:rPr>
              <a:t>and evolution: The origins of </a:t>
            </a:r>
            <a:r>
              <a:rPr lang="en-US" i="1" dirty="0" smtClean="0">
                <a:latin typeface="Times New Roman" charset="0"/>
                <a:ea typeface="Times" charset="0"/>
              </a:rPr>
              <a:t>mind:</a:t>
            </a:r>
            <a:r>
              <a:rPr lang="en-US" dirty="0" smtClean="0">
                <a:latin typeface="Times New Roman" charset="0"/>
                <a:ea typeface="Times" charset="0"/>
              </a:rPr>
              <a:t> “A change </a:t>
            </a:r>
            <a:r>
              <a:rPr lang="en-US" dirty="0">
                <a:latin typeface="Times New Roman" charset="0"/>
                <a:ea typeface="Times" charset="0"/>
              </a:rPr>
              <a:t>in gene frequencies in a species due to selective survival” </a:t>
            </a:r>
            <a:r>
              <a:rPr lang="en-US" dirty="0" smtClean="0">
                <a:latin typeface="Times New Roman" charset="0"/>
                <a:ea typeface="Times" charset="0"/>
              </a:rPr>
              <a:t>(p</a:t>
            </a:r>
            <a:r>
              <a:rPr lang="en-US" dirty="0">
                <a:latin typeface="Times New Roman" charset="0"/>
                <a:ea typeface="Times" charset="0"/>
              </a:rPr>
              <a:t>. 325). </a:t>
            </a:r>
          </a:p>
          <a:p>
            <a:pPr eaLnBrk="1" hangingPunct="1"/>
            <a:endParaRPr lang="en-US" sz="2800" dirty="0" smtClean="0">
              <a:latin typeface="Times New Roman" charset="0"/>
              <a:ea typeface="Times" charset="0"/>
            </a:endParaRPr>
          </a:p>
        </p:txBody>
      </p:sp>
    </p:spTree>
    <p:extLst>
      <p:ext uri="{BB962C8B-B14F-4D97-AF65-F5344CB8AC3E}">
        <p14:creationId xmlns:p14="http://schemas.microsoft.com/office/powerpoint/2010/main" val="364371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152400" y="152400"/>
            <a:ext cx="8763000" cy="1143000"/>
          </a:xfrm>
        </p:spPr>
        <p:txBody>
          <a:bodyPr/>
          <a:lstStyle/>
          <a:p>
            <a:pPr eaLnBrk="1" hangingPunct="1">
              <a:defRPr/>
            </a:pPr>
            <a:r>
              <a:rPr lang="en-US" dirty="0" smtClean="0">
                <a:solidFill>
                  <a:srgbClr val="FFFF00"/>
                </a:solidFill>
                <a:latin typeface="Times New Roman"/>
                <a:cs typeface="Times New Roman"/>
              </a:rPr>
              <a:t/>
            </a:r>
            <a:br>
              <a:rPr lang="en-US" dirty="0" smtClean="0">
                <a:solidFill>
                  <a:srgbClr val="FFFF00"/>
                </a:solidFill>
                <a:latin typeface="Times New Roman"/>
                <a:cs typeface="Times New Roman"/>
              </a:rPr>
            </a:br>
            <a:r>
              <a:rPr lang="en-US" dirty="0" smtClean="0">
                <a:solidFill>
                  <a:srgbClr val="FFFF00"/>
                </a:solidFill>
                <a:latin typeface="Times New Roman"/>
                <a:cs typeface="Times New Roman"/>
              </a:rPr>
              <a:t>It is Time to Bury Gene Centrism</a:t>
            </a:r>
            <a:endParaRPr lang="en-US"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752600"/>
            <a:ext cx="7543800" cy="4114800"/>
          </a:xfrm>
          <a:noFill/>
        </p:spPr>
        <p:txBody>
          <a:bodyPr/>
          <a:lstStyle/>
          <a:p>
            <a:pPr eaLnBrk="1" hangingPunct="1"/>
            <a:r>
              <a:rPr lang="en-US" dirty="0" smtClean="0">
                <a:latin typeface="Times New Roman" charset="0"/>
                <a:ea typeface="Times" charset="0"/>
              </a:rPr>
              <a:t>It is factually false</a:t>
            </a:r>
          </a:p>
          <a:p>
            <a:pPr eaLnBrk="1" hangingPunct="1"/>
            <a:r>
              <a:rPr lang="en-US" dirty="0" smtClean="0">
                <a:latin typeface="Times New Roman" charset="0"/>
                <a:ea typeface="Times" charset="0"/>
              </a:rPr>
              <a:t>It has prevented the proper alliance of the biological and behavioral sciences</a:t>
            </a:r>
          </a:p>
          <a:p>
            <a:pPr eaLnBrk="1" hangingPunct="1"/>
            <a:r>
              <a:rPr lang="en-US" dirty="0" smtClean="0">
                <a:latin typeface="Times New Roman" charset="0"/>
                <a:ea typeface="Times" charset="0"/>
              </a:rPr>
              <a:t>It has made evolving on purpose one of the most dangerous ideas of the last century, hindering the use of functional contextual thinking more generally as part of the global response to human challenges</a:t>
            </a:r>
          </a:p>
        </p:txBody>
      </p:sp>
    </p:spTree>
    <p:extLst>
      <p:ext uri="{BB962C8B-B14F-4D97-AF65-F5344CB8AC3E}">
        <p14:creationId xmlns:p14="http://schemas.microsoft.com/office/powerpoint/2010/main" val="40510820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12</a:t>
            </a:fld>
            <a:endParaRPr lang="en-US"/>
          </a:p>
        </p:txBody>
      </p:sp>
      <p:pic>
        <p:nvPicPr>
          <p:cNvPr id="8" name="Content Placeholder 7" descr="Ma July 2013.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198" r="30329" b="14198"/>
          <a:stretch/>
        </p:blipFill>
        <p:spPr>
          <a:xfrm>
            <a:off x="457200" y="228600"/>
            <a:ext cx="8305800" cy="6402311"/>
          </a:xfrm>
        </p:spPr>
      </p:pic>
    </p:spTree>
    <p:extLst>
      <p:ext uri="{BB962C8B-B14F-4D97-AF65-F5344CB8AC3E}">
        <p14:creationId xmlns:p14="http://schemas.microsoft.com/office/powerpoint/2010/main" val="25348599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152400" y="-76200"/>
            <a:ext cx="8763000" cy="1143000"/>
          </a:xfrm>
        </p:spPr>
        <p:txBody>
          <a:bodyPr/>
          <a:lstStyle/>
          <a:p>
            <a:pPr eaLnBrk="1" hangingPunct="1">
              <a:defRPr/>
            </a:pPr>
            <a:r>
              <a:rPr lang="en-US" dirty="0" smtClean="0">
                <a:solidFill>
                  <a:srgbClr val="FFFF00"/>
                </a:solidFill>
                <a:latin typeface="Times New Roman"/>
                <a:cs typeface="Times New Roman"/>
              </a:rPr>
              <a:t/>
            </a:r>
            <a:br>
              <a:rPr lang="en-US" dirty="0" smtClean="0">
                <a:solidFill>
                  <a:srgbClr val="FFFF00"/>
                </a:solidFill>
                <a:latin typeface="Times New Roman"/>
                <a:cs typeface="Times New Roman"/>
              </a:rPr>
            </a:br>
            <a:r>
              <a:rPr lang="en-US" dirty="0" smtClean="0">
                <a:solidFill>
                  <a:srgbClr val="FFFF00"/>
                </a:solidFill>
                <a:latin typeface="Times New Roman"/>
                <a:cs typeface="Times New Roman"/>
              </a:rPr>
              <a:t>Gene Centrism</a:t>
            </a:r>
            <a:endParaRPr lang="en-US"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524000"/>
            <a:ext cx="7543800" cy="4114800"/>
          </a:xfrm>
          <a:noFill/>
        </p:spPr>
        <p:txBody>
          <a:bodyPr/>
          <a:lstStyle/>
          <a:p>
            <a:pPr eaLnBrk="1" hangingPunct="1"/>
            <a:r>
              <a:rPr lang="en-US" dirty="0" smtClean="0">
                <a:latin typeface="Times New Roman" charset="0"/>
                <a:ea typeface="Times" charset="0"/>
              </a:rPr>
              <a:t>Has linked evolution on purpose to the death of millions</a:t>
            </a:r>
          </a:p>
          <a:p>
            <a:pPr eaLnBrk="1" hangingPunct="1"/>
            <a:r>
              <a:rPr lang="en-US" dirty="0" smtClean="0">
                <a:latin typeface="Times New Roman" charset="0"/>
                <a:ea typeface="Times" charset="0"/>
              </a:rPr>
              <a:t>The Second World War is the cultural context in which behavior modification = “Clockwork Orange” or psychosurgery</a:t>
            </a:r>
          </a:p>
          <a:p>
            <a:pPr eaLnBrk="1" hangingPunct="1"/>
            <a:r>
              <a:rPr lang="en-US" dirty="0" smtClean="0">
                <a:latin typeface="Times New Roman" charset="0"/>
                <a:ea typeface="Times" charset="0"/>
              </a:rPr>
              <a:t>I personally feel a special obligation to help put this right;  this issue is linked in sad ways to why ACT exists</a:t>
            </a:r>
          </a:p>
          <a:p>
            <a:pPr eaLnBrk="1" hangingPunct="1"/>
            <a:r>
              <a:rPr lang="en-US" dirty="0" smtClean="0">
                <a:latin typeface="Times New Roman" charset="0"/>
                <a:ea typeface="Times" charset="0"/>
              </a:rPr>
              <a:t>We as a community can and should help</a:t>
            </a:r>
          </a:p>
        </p:txBody>
      </p:sp>
    </p:spTree>
    <p:extLst>
      <p:ext uri="{BB962C8B-B14F-4D97-AF65-F5344CB8AC3E}">
        <p14:creationId xmlns:p14="http://schemas.microsoft.com/office/powerpoint/2010/main" val="7991560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152400" y="457200"/>
            <a:ext cx="8763000" cy="1143000"/>
          </a:xfrm>
        </p:spPr>
        <p:txBody>
          <a:bodyPr/>
          <a:lstStyle/>
          <a:p>
            <a:pPr eaLnBrk="1" hangingPunct="1">
              <a:defRPr/>
            </a:pPr>
            <a:r>
              <a:rPr lang="en-US" dirty="0" smtClean="0">
                <a:solidFill>
                  <a:srgbClr val="FFFF00"/>
                </a:solidFill>
                <a:latin typeface="Times New Roman"/>
                <a:cs typeface="Times New Roman"/>
              </a:rPr>
              <a:t/>
            </a:r>
            <a:br>
              <a:rPr lang="en-US" dirty="0" smtClean="0">
                <a:solidFill>
                  <a:srgbClr val="FFFF00"/>
                </a:solidFill>
                <a:latin typeface="Times New Roman"/>
                <a:cs typeface="Times New Roman"/>
              </a:rPr>
            </a:br>
            <a:r>
              <a:rPr lang="en-US" dirty="0" smtClean="0">
                <a:solidFill>
                  <a:srgbClr val="FFFF00"/>
                </a:solidFill>
                <a:latin typeface="Times New Roman"/>
                <a:cs typeface="Times New Roman"/>
              </a:rPr>
              <a:t>The Failure of Simple </a:t>
            </a:r>
            <a:br>
              <a:rPr lang="en-US" dirty="0" smtClean="0">
                <a:solidFill>
                  <a:srgbClr val="FFFF00"/>
                </a:solidFill>
                <a:latin typeface="Times New Roman"/>
                <a:cs typeface="Times New Roman"/>
              </a:rPr>
            </a:br>
            <a:r>
              <a:rPr lang="en-US" dirty="0" smtClean="0">
                <a:solidFill>
                  <a:srgbClr val="FFFF00"/>
                </a:solidFill>
                <a:latin typeface="Times New Roman"/>
                <a:cs typeface="Times New Roman"/>
              </a:rPr>
              <a:t>Genetic Causality</a:t>
            </a:r>
            <a:endParaRPr lang="en-US"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85800" y="2286000"/>
            <a:ext cx="7543800" cy="4114800"/>
          </a:xfrm>
          <a:noFill/>
        </p:spPr>
        <p:txBody>
          <a:bodyPr/>
          <a:lstStyle/>
          <a:p>
            <a:pPr eaLnBrk="1" hangingPunct="1"/>
            <a:r>
              <a:rPr lang="en-US" dirty="0" smtClean="0">
                <a:latin typeface="Times New Roman" charset="0"/>
                <a:ea typeface="Times" charset="0"/>
              </a:rPr>
              <a:t>Enormous progress with the human genome shows that the idea that genes code </a:t>
            </a:r>
            <a:r>
              <a:rPr lang="en-US" i="1" dirty="0" smtClean="0">
                <a:latin typeface="Times New Roman" charset="0"/>
                <a:ea typeface="Times" charset="0"/>
              </a:rPr>
              <a:t>for</a:t>
            </a:r>
            <a:r>
              <a:rPr lang="en-US" dirty="0" smtClean="0">
                <a:latin typeface="Times New Roman" charset="0"/>
                <a:ea typeface="Times" charset="0"/>
              </a:rPr>
              <a:t> phenotypic traits is generally false</a:t>
            </a:r>
          </a:p>
        </p:txBody>
      </p:sp>
    </p:spTree>
    <p:extLst>
      <p:ext uri="{BB962C8B-B14F-4D97-AF65-F5344CB8AC3E}">
        <p14:creationId xmlns:p14="http://schemas.microsoft.com/office/powerpoint/2010/main" val="2224216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152400" y="457200"/>
            <a:ext cx="8763000" cy="1143000"/>
          </a:xfrm>
        </p:spPr>
        <p:txBody>
          <a:bodyPr/>
          <a:lstStyle/>
          <a:p>
            <a:pPr eaLnBrk="1" hangingPunct="1">
              <a:defRPr/>
            </a:pPr>
            <a:r>
              <a:rPr lang="en-US" dirty="0" smtClean="0">
                <a:solidFill>
                  <a:srgbClr val="FFFF00"/>
                </a:solidFill>
                <a:latin typeface="Times New Roman"/>
                <a:cs typeface="Times New Roman"/>
              </a:rPr>
              <a:t>Recent Example (October 2014)</a:t>
            </a:r>
            <a:endParaRPr lang="en-US"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905000"/>
            <a:ext cx="7543800" cy="4114800"/>
          </a:xfrm>
          <a:noFill/>
        </p:spPr>
        <p:txBody>
          <a:bodyPr/>
          <a:lstStyle/>
          <a:p>
            <a:pPr eaLnBrk="1" hangingPunct="1"/>
            <a:r>
              <a:rPr lang="en-US" dirty="0">
                <a:latin typeface="Times New Roman" charset="0"/>
                <a:ea typeface="Times" charset="0"/>
              </a:rPr>
              <a:t>Genetic Investigation of Anthropometric Traits (GIANT) </a:t>
            </a:r>
            <a:r>
              <a:rPr lang="en-US" dirty="0" smtClean="0">
                <a:latin typeface="Times New Roman" charset="0"/>
                <a:ea typeface="Times" charset="0"/>
              </a:rPr>
              <a:t>Consortium</a:t>
            </a:r>
          </a:p>
          <a:p>
            <a:pPr eaLnBrk="1" hangingPunct="1"/>
            <a:r>
              <a:rPr lang="en-US" dirty="0" smtClean="0">
                <a:latin typeface="Times New Roman" charset="0"/>
                <a:ea typeface="Times" charset="0"/>
              </a:rPr>
              <a:t>250,000 subjects, full genomic mapping</a:t>
            </a:r>
          </a:p>
          <a:p>
            <a:pPr eaLnBrk="1" hangingPunct="1"/>
            <a:r>
              <a:rPr lang="en-US" dirty="0" smtClean="0">
                <a:latin typeface="Times New Roman" charset="0"/>
                <a:ea typeface="Times" charset="0"/>
              </a:rPr>
              <a:t>Height is sensitive to 424 gene regions</a:t>
            </a:r>
          </a:p>
          <a:p>
            <a:pPr eaLnBrk="1" hangingPunct="1"/>
            <a:r>
              <a:rPr lang="en-US" dirty="0" smtClean="0">
                <a:latin typeface="Times New Roman" charset="0"/>
                <a:ea typeface="Times" charset="0"/>
              </a:rPr>
              <a:t>Can still only account for 20% of the variance in height</a:t>
            </a:r>
          </a:p>
        </p:txBody>
      </p:sp>
    </p:spTree>
    <p:extLst>
      <p:ext uri="{BB962C8B-B14F-4D97-AF65-F5344CB8AC3E}">
        <p14:creationId xmlns:p14="http://schemas.microsoft.com/office/powerpoint/2010/main" val="2797292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152400" y="457200"/>
            <a:ext cx="8763000" cy="1143000"/>
          </a:xfrm>
        </p:spPr>
        <p:txBody>
          <a:bodyPr/>
          <a:lstStyle/>
          <a:p>
            <a:pPr eaLnBrk="1" hangingPunct="1">
              <a:defRPr/>
            </a:pPr>
            <a:r>
              <a:rPr lang="en-US" dirty="0" smtClean="0">
                <a:solidFill>
                  <a:srgbClr val="FFFF00"/>
                </a:solidFill>
                <a:latin typeface="Times New Roman"/>
                <a:cs typeface="Times New Roman"/>
              </a:rPr>
              <a:t>In Psychopathology</a:t>
            </a:r>
            <a:endParaRPr lang="en-US"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905000"/>
            <a:ext cx="7543800" cy="4114800"/>
          </a:xfrm>
          <a:noFill/>
        </p:spPr>
        <p:txBody>
          <a:bodyPr/>
          <a:lstStyle/>
          <a:p>
            <a:pPr eaLnBrk="1" hangingPunct="1"/>
            <a:r>
              <a:rPr lang="en-US" dirty="0" smtClean="0">
                <a:latin typeface="Times New Roman" charset="0"/>
                <a:ea typeface="Times" charset="0"/>
              </a:rPr>
              <a:t>Psychiatric Genomic Consortium in 2013 reported on a study with 60,000 people; full genomic mapping</a:t>
            </a:r>
          </a:p>
          <a:p>
            <a:pPr eaLnBrk="1" hangingPunct="1"/>
            <a:r>
              <a:rPr lang="en-US" dirty="0" smtClean="0">
                <a:latin typeface="Times New Roman" charset="0"/>
                <a:ea typeface="Times" charset="0"/>
              </a:rPr>
              <a:t>They found a handful of single nucleotide polymorphisms that predicted 1-2% of psychopathology but it was not diagnosis specific </a:t>
            </a:r>
          </a:p>
          <a:p>
            <a:pPr eaLnBrk="1" hangingPunct="1"/>
            <a:endParaRPr lang="en-US" dirty="0" smtClean="0">
              <a:latin typeface="Times New Roman" charset="0"/>
              <a:ea typeface="Times" charset="0"/>
            </a:endParaRPr>
          </a:p>
        </p:txBody>
      </p:sp>
    </p:spTree>
    <p:extLst>
      <p:ext uri="{BB962C8B-B14F-4D97-AF65-F5344CB8AC3E}">
        <p14:creationId xmlns:p14="http://schemas.microsoft.com/office/powerpoint/2010/main" val="34401633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152400" y="457200"/>
            <a:ext cx="8763000" cy="1143000"/>
          </a:xfrm>
        </p:spPr>
        <p:txBody>
          <a:bodyPr/>
          <a:lstStyle/>
          <a:p>
            <a:pPr eaLnBrk="1" hangingPunct="1">
              <a:defRPr/>
            </a:pPr>
            <a:r>
              <a:rPr lang="en-US" dirty="0" smtClean="0">
                <a:solidFill>
                  <a:srgbClr val="FFFF00"/>
                </a:solidFill>
                <a:latin typeface="Times New Roman"/>
                <a:cs typeface="Times New Roman"/>
              </a:rPr>
              <a:t>What Matters is the </a:t>
            </a:r>
            <a:r>
              <a:rPr lang="en-US" i="1" dirty="0" smtClean="0">
                <a:solidFill>
                  <a:srgbClr val="FFFF00"/>
                </a:solidFill>
                <a:latin typeface="Times New Roman"/>
                <a:cs typeface="Times New Roman"/>
              </a:rPr>
              <a:t>System</a:t>
            </a:r>
            <a:endParaRPr lang="en-US" i="1"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2057400"/>
            <a:ext cx="7543800" cy="4114800"/>
          </a:xfrm>
          <a:noFill/>
        </p:spPr>
        <p:txBody>
          <a:bodyPr/>
          <a:lstStyle/>
          <a:p>
            <a:r>
              <a:rPr lang="en-GB" dirty="0" smtClean="0">
                <a:latin typeface="Times New Roman" charset="0"/>
                <a:ea typeface="ＭＳ Ｐゴシック" charset="0"/>
                <a:cs typeface="Times New Roman" charset="0"/>
              </a:rPr>
              <a:t>98</a:t>
            </a:r>
            <a:r>
              <a:rPr lang="en-GB" dirty="0">
                <a:latin typeface="Times New Roman" charset="0"/>
                <a:ea typeface="ＭＳ Ｐゴシック" charset="0"/>
                <a:cs typeface="Times New Roman" charset="0"/>
              </a:rPr>
              <a:t>% of our DNA is not </a:t>
            </a:r>
            <a:r>
              <a:rPr lang="en-GB" dirty="0" smtClean="0">
                <a:latin typeface="Times New Roman" charset="0"/>
                <a:ea typeface="ＭＳ Ｐゴシック" charset="0"/>
                <a:cs typeface="Times New Roman" charset="0"/>
              </a:rPr>
              <a:t>in codons that are producing protein … </a:t>
            </a:r>
            <a:r>
              <a:rPr lang="en-GB" dirty="0">
                <a:latin typeface="Times New Roman" charset="0"/>
                <a:ea typeface="ＭＳ Ｐゴシック" charset="0"/>
                <a:cs typeface="Times New Roman" charset="0"/>
              </a:rPr>
              <a:t>but that 98% is the very part that correlates with phenotypic complexity</a:t>
            </a:r>
          </a:p>
          <a:p>
            <a:endParaRPr lang="en-US" dirty="0" smtClean="0">
              <a:latin typeface="Times New Roman" charset="0"/>
              <a:ea typeface="Times" charset="0"/>
            </a:endParaRPr>
          </a:p>
        </p:txBody>
      </p:sp>
    </p:spTree>
    <p:extLst>
      <p:ext uri="{BB962C8B-B14F-4D97-AF65-F5344CB8AC3E}">
        <p14:creationId xmlns:p14="http://schemas.microsoft.com/office/powerpoint/2010/main" val="2388006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685800"/>
            <a:ext cx="8229600" cy="1143000"/>
          </a:xfrm>
        </p:spPr>
        <p:txBody>
          <a:bodyPr/>
          <a:lstStyle/>
          <a:p>
            <a:pPr eaLnBrk="1" hangingPunct="1">
              <a:defRPr/>
            </a:pPr>
            <a:r>
              <a:rPr lang="en-US" dirty="0" smtClean="0">
                <a:solidFill>
                  <a:srgbClr val="FFFF00"/>
                </a:solidFill>
                <a:latin typeface="Times New Roman"/>
                <a:cs typeface="Times New Roman"/>
              </a:rPr>
              <a:t>Genes are Not the Only </a:t>
            </a:r>
            <a:br>
              <a:rPr lang="en-US" dirty="0" smtClean="0">
                <a:solidFill>
                  <a:srgbClr val="FFFF00"/>
                </a:solidFill>
                <a:latin typeface="Times New Roman"/>
                <a:cs typeface="Times New Roman"/>
              </a:rPr>
            </a:br>
            <a:r>
              <a:rPr lang="en-US" dirty="0" smtClean="0">
                <a:solidFill>
                  <a:srgbClr val="FFFF00"/>
                </a:solidFill>
                <a:latin typeface="Times New Roman"/>
                <a:cs typeface="Times New Roman"/>
              </a:rPr>
              <a:t>Biological Inheritance Stream</a:t>
            </a:r>
            <a:br>
              <a:rPr lang="en-US" dirty="0" smtClean="0">
                <a:solidFill>
                  <a:srgbClr val="FFFF00"/>
                </a:solidFill>
                <a:latin typeface="Times New Roman"/>
                <a:cs typeface="Times New Roman"/>
              </a:rPr>
            </a:br>
            <a:endParaRPr lang="en-US"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85800" y="1981200"/>
            <a:ext cx="8077200" cy="2590800"/>
          </a:xfrm>
          <a:noFill/>
        </p:spPr>
        <p:txBody>
          <a:bodyPr/>
          <a:lstStyle/>
          <a:p>
            <a:pPr eaLnBrk="1" hangingPunct="1"/>
            <a:r>
              <a:rPr lang="en-US" dirty="0" smtClean="0">
                <a:latin typeface="Times New Roman" charset="0"/>
                <a:ea typeface="Times" charset="0"/>
              </a:rPr>
              <a:t>Every day brings more evidence of epigenetic processes that are important to biological functioning</a:t>
            </a:r>
          </a:p>
          <a:p>
            <a:pPr eaLnBrk="1" hangingPunct="1"/>
            <a:r>
              <a:rPr lang="en-GB" dirty="0" smtClean="0">
                <a:latin typeface="Times New Roman" charset="0"/>
                <a:ea typeface="ＭＳ Ｐゴシック" charset="0"/>
                <a:cs typeface="Times New Roman" charset="0"/>
              </a:rPr>
              <a:t>These epigenetic systems (methylation</a:t>
            </a:r>
            <a:r>
              <a:rPr lang="en-GB" dirty="0">
                <a:latin typeface="Times New Roman" charset="0"/>
                <a:ea typeface="ＭＳ Ｐゴシック" charset="0"/>
                <a:cs typeface="Times New Roman" charset="0"/>
              </a:rPr>
              <a:t>, </a:t>
            </a:r>
            <a:r>
              <a:rPr lang="en-GB" dirty="0" err="1">
                <a:latin typeface="Times New Roman" charset="0"/>
                <a:ea typeface="ＭＳ Ｐゴシック" charset="0"/>
                <a:cs typeface="Times New Roman" charset="0"/>
              </a:rPr>
              <a:t>siRNA</a:t>
            </a:r>
            <a:r>
              <a:rPr lang="en-GB" dirty="0">
                <a:latin typeface="Times New Roman" charset="0"/>
                <a:ea typeface="ＭＳ Ｐゴシック" charset="0"/>
                <a:cs typeface="Times New Roman" charset="0"/>
              </a:rPr>
              <a:t>, </a:t>
            </a:r>
            <a:r>
              <a:rPr lang="en-GB" dirty="0" smtClean="0">
                <a:latin typeface="Times New Roman" charset="0"/>
                <a:ea typeface="ＭＳ Ｐゴシック" charset="0"/>
                <a:cs typeface="Times New Roman" charset="0"/>
              </a:rPr>
              <a:t>DNA loops, histone acetylation, histone bundling, </a:t>
            </a:r>
            <a:r>
              <a:rPr lang="en-GB" dirty="0" err="1" smtClean="0">
                <a:latin typeface="Times New Roman" charset="0"/>
                <a:ea typeface="ＭＳ Ｐゴシック" charset="0"/>
                <a:cs typeface="Times New Roman" charset="0"/>
              </a:rPr>
              <a:t>etc</a:t>
            </a:r>
            <a:r>
              <a:rPr lang="en-GB" dirty="0" smtClean="0">
                <a:latin typeface="Times New Roman" charset="0"/>
                <a:ea typeface="ＭＳ Ｐゴシック" charset="0"/>
                <a:cs typeface="Times New Roman" charset="0"/>
              </a:rPr>
              <a:t>) regulate </a:t>
            </a:r>
            <a:r>
              <a:rPr lang="en-GB" dirty="0">
                <a:latin typeface="Times New Roman" charset="0"/>
                <a:ea typeface="ＭＳ Ｐゴシック" charset="0"/>
                <a:cs typeface="Times New Roman" charset="0"/>
              </a:rPr>
              <a:t>gene </a:t>
            </a:r>
            <a:r>
              <a:rPr lang="en-GB" dirty="0" smtClean="0">
                <a:latin typeface="Times New Roman" charset="0"/>
                <a:ea typeface="ＭＳ Ｐゴシック" charset="0"/>
                <a:cs typeface="Times New Roman" charset="0"/>
              </a:rPr>
              <a:t>expression</a:t>
            </a:r>
          </a:p>
          <a:p>
            <a:pPr eaLnBrk="1" hangingPunct="1"/>
            <a:r>
              <a:rPr lang="en-GB" dirty="0" smtClean="0">
                <a:latin typeface="Times New Roman" charset="0"/>
                <a:ea typeface="ＭＳ Ｐゴシック" charset="0"/>
                <a:cs typeface="Times New Roman" charset="0"/>
              </a:rPr>
              <a:t>Many are themselves heritable, including in humans</a:t>
            </a:r>
          </a:p>
          <a:p>
            <a:pPr eaLnBrk="1" hangingPunct="1"/>
            <a:endParaRPr lang="en-US" dirty="0" smtClean="0">
              <a:latin typeface="Times New Roman" charset="0"/>
              <a:ea typeface="Times" charset="0"/>
            </a:endParaRPr>
          </a:p>
        </p:txBody>
      </p:sp>
    </p:spTree>
    <p:extLst>
      <p:ext uri="{BB962C8B-B14F-4D97-AF65-F5344CB8AC3E}">
        <p14:creationId xmlns:p14="http://schemas.microsoft.com/office/powerpoint/2010/main" val="840887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a:xfrm>
            <a:off x="685800" y="76200"/>
            <a:ext cx="7772400" cy="1143000"/>
          </a:xfrm>
        </p:spPr>
        <p:txBody>
          <a:bodyPr/>
          <a:lstStyle/>
          <a:p>
            <a:pPr>
              <a:defRPr/>
            </a:pPr>
            <a:r>
              <a:rPr lang="en-US" dirty="0" err="1">
                <a:solidFill>
                  <a:srgbClr val="FFFF00"/>
                </a:solidFill>
                <a:latin typeface="Times New Roman" charset="0"/>
                <a:ea typeface="ＭＳ Ｐゴシック" charset="0"/>
                <a:cs typeface="ＭＳ Ｐゴシック" charset="0"/>
              </a:rPr>
              <a:t>Peloric</a:t>
            </a:r>
            <a:r>
              <a:rPr lang="en-US" dirty="0">
                <a:solidFill>
                  <a:srgbClr val="FFFF00"/>
                </a:solidFill>
                <a:latin typeface="Times New Roman" charset="0"/>
                <a:ea typeface="ＭＳ Ｐゴシック" charset="0"/>
                <a:cs typeface="ＭＳ Ｐゴシック" charset="0"/>
              </a:rPr>
              <a:t> </a:t>
            </a:r>
            <a:r>
              <a:rPr lang="en-US" dirty="0" smtClean="0">
                <a:solidFill>
                  <a:srgbClr val="FFFF00"/>
                </a:solidFill>
                <a:latin typeface="Times New Roman" charset="0"/>
                <a:ea typeface="ＭＳ Ｐゴシック" charset="0"/>
                <a:cs typeface="ＭＳ Ｐゴシック" charset="0"/>
              </a:rPr>
              <a:t>Toadflax</a:t>
            </a:r>
            <a:endParaRPr lang="en-US" i="1" dirty="0">
              <a:latin typeface="Times New Roman" charset="0"/>
              <a:ea typeface="ＭＳ Ｐゴシック" charset="0"/>
              <a:cs typeface="ＭＳ Ｐゴシック" charset="0"/>
            </a:endParaRPr>
          </a:p>
        </p:txBody>
      </p:sp>
      <p:sp>
        <p:nvSpPr>
          <p:cNvPr id="95234" name="Rectangle 3"/>
          <p:cNvSpPr>
            <a:spLocks noGrp="1" noChangeArrowheads="1"/>
          </p:cNvSpPr>
          <p:nvPr>
            <p:ph type="body" idx="1"/>
          </p:nvPr>
        </p:nvSpPr>
        <p:spPr>
          <a:xfrm>
            <a:off x="323528" y="1524000"/>
            <a:ext cx="3733800" cy="4419600"/>
          </a:xfrm>
        </p:spPr>
        <p:txBody>
          <a:bodyPr/>
          <a:lstStyle/>
          <a:p>
            <a:pPr>
              <a:lnSpc>
                <a:spcPct val="90000"/>
              </a:lnSpc>
            </a:pPr>
            <a:r>
              <a:rPr lang="en-US" dirty="0">
                <a:latin typeface="Times New Roman" charset="0"/>
                <a:ea typeface="ＭＳ Ｐゴシック" charset="0"/>
                <a:cs typeface="Times New Roman" charset="0"/>
              </a:rPr>
              <a:t>Carl Linnaeus thought it was a new species</a:t>
            </a:r>
          </a:p>
          <a:p>
            <a:pPr>
              <a:lnSpc>
                <a:spcPct val="90000"/>
              </a:lnSpc>
            </a:pPr>
            <a:r>
              <a:rPr lang="en-US" dirty="0">
                <a:latin typeface="Times New Roman" charset="0"/>
                <a:ea typeface="ＭＳ Ｐゴシック" charset="0"/>
                <a:cs typeface="Times New Roman" charset="0"/>
              </a:rPr>
              <a:t>Darwin thought it was a throw back</a:t>
            </a:r>
          </a:p>
          <a:p>
            <a:pPr>
              <a:lnSpc>
                <a:spcPct val="90000"/>
              </a:lnSpc>
            </a:pPr>
            <a:r>
              <a:rPr lang="en-US" dirty="0" smtClean="0">
                <a:latin typeface="Times New Roman" charset="0"/>
                <a:ea typeface="ＭＳ Ｐゴシック" charset="0"/>
                <a:cs typeface="Times New Roman" charset="0"/>
              </a:rPr>
              <a:t>Geneticists thought </a:t>
            </a:r>
            <a:r>
              <a:rPr lang="en-US" dirty="0">
                <a:latin typeface="Times New Roman" charset="0"/>
                <a:ea typeface="ＭＳ Ｐゴシック" charset="0"/>
                <a:cs typeface="Times New Roman" charset="0"/>
              </a:rPr>
              <a:t>it was a mutation</a:t>
            </a:r>
          </a:p>
          <a:p>
            <a:pPr>
              <a:lnSpc>
                <a:spcPct val="90000"/>
              </a:lnSpc>
            </a:pPr>
            <a:r>
              <a:rPr lang="en-US" dirty="0">
                <a:latin typeface="Times New Roman" charset="0"/>
                <a:ea typeface="ＭＳ Ｐゴシック" charset="0"/>
                <a:cs typeface="Times New Roman" charset="0"/>
              </a:rPr>
              <a:t>It is an </a:t>
            </a:r>
            <a:r>
              <a:rPr lang="en-US" i="1" dirty="0" err="1" smtClean="0">
                <a:latin typeface="Times New Roman" charset="0"/>
                <a:ea typeface="ＭＳ Ｐゴシック" charset="0"/>
                <a:cs typeface="Times New Roman" charset="0"/>
              </a:rPr>
              <a:t>epimutation</a:t>
            </a:r>
            <a:r>
              <a:rPr lang="en-US" i="1" dirty="0">
                <a:latin typeface="Times New Roman" charset="0"/>
                <a:ea typeface="ＭＳ Ｐゴシック" charset="0"/>
                <a:cs typeface="Times New Roman" charset="0"/>
              </a:rPr>
              <a:t> </a:t>
            </a:r>
            <a:r>
              <a:rPr lang="en-US" i="1" dirty="0" smtClean="0">
                <a:latin typeface="Times New Roman" charset="0"/>
                <a:ea typeface="ＭＳ Ｐゴシック" charset="0"/>
                <a:cs typeface="Times New Roman" charset="0"/>
              </a:rPr>
              <a:t>based on chromatin markers</a:t>
            </a:r>
            <a:endParaRPr lang="en-US" dirty="0" smtClean="0">
              <a:latin typeface="Times New Roman" charset="0"/>
              <a:ea typeface="ＭＳ Ｐゴシック" charset="0"/>
              <a:cs typeface="Times New Roman" charset="0"/>
            </a:endParaRPr>
          </a:p>
        </p:txBody>
      </p:sp>
      <p:pic>
        <p:nvPicPr>
          <p:cNvPr id="95235" name="Picture 3" descr="Carl Linnaeus Prof Med U Uppsala 1707-1778.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8160" y="1447800"/>
            <a:ext cx="1168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Normal toadflax.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4360" y="3429000"/>
            <a:ext cx="2005013"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Peloric toadflax.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4160" y="2895600"/>
            <a:ext cx="2522538"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descr="toadflax Linaria vulgaris.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9760" y="1524000"/>
            <a:ext cx="23177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Box 7"/>
          <p:cNvSpPr txBox="1">
            <a:spLocks noChangeArrowheads="1"/>
          </p:cNvSpPr>
          <p:nvPr/>
        </p:nvSpPr>
        <p:spPr bwMode="auto">
          <a:xfrm>
            <a:off x="4211960" y="3000375"/>
            <a:ext cx="1295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700" i="1" smtClean="0">
                <a:solidFill>
                  <a:srgbClr val="FFFFFF"/>
                </a:solidFill>
              </a:rPr>
              <a:t>Carl Linnaeus 1707-1778</a:t>
            </a:r>
          </a:p>
        </p:txBody>
      </p:sp>
      <p:sp>
        <p:nvSpPr>
          <p:cNvPr id="95240" name="TextBox 8"/>
          <p:cNvSpPr txBox="1">
            <a:spLocks noChangeArrowheads="1"/>
          </p:cNvSpPr>
          <p:nvPr/>
        </p:nvSpPr>
        <p:spPr bwMode="auto">
          <a:xfrm>
            <a:off x="6726560" y="5562600"/>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800" smtClean="0">
                <a:solidFill>
                  <a:srgbClr val="FFFFFF"/>
                </a:solidFill>
              </a:rPr>
              <a:t>In 1868 Darwin showed that the peloric variant bred true, so it is not a hybrid. It followed Mendel</a:t>
            </a:r>
            <a:r>
              <a:rPr lang="ja-JP" altLang="en-US" sz="800" smtClean="0">
                <a:solidFill>
                  <a:srgbClr val="FFFFFF"/>
                </a:solidFill>
              </a:rPr>
              <a:t>’</a:t>
            </a:r>
            <a:r>
              <a:rPr lang="en-US" altLang="ja-JP" sz="800" smtClean="0">
                <a:solidFill>
                  <a:srgbClr val="FFFFFF"/>
                </a:solidFill>
              </a:rPr>
              <a:t>s ratios when crossbred but Darwin did not know about Mendel and did not recognize the implications</a:t>
            </a:r>
            <a:endParaRPr lang="en-US" sz="800" smtClean="0">
              <a:solidFill>
                <a:srgbClr val="FFFFFF"/>
              </a:solidFill>
            </a:endParaRPr>
          </a:p>
        </p:txBody>
      </p:sp>
    </p:spTree>
    <p:extLst>
      <p:ext uri="{BB962C8B-B14F-4D97-AF65-F5344CB8AC3E}">
        <p14:creationId xmlns:p14="http://schemas.microsoft.com/office/powerpoint/2010/main" val="1812092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smtClean="0">
                <a:solidFill>
                  <a:srgbClr val="FFFF00"/>
                </a:solidFill>
                <a:latin typeface="Times New Roman"/>
                <a:cs typeface="Times New Roman"/>
              </a:rPr>
              <a:t>My Argument</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1447800"/>
            <a:ext cx="8382000" cy="4114800"/>
          </a:xfrm>
          <a:noFill/>
        </p:spPr>
        <p:txBody>
          <a:bodyPr/>
          <a:lstStyle/>
          <a:p>
            <a:pPr eaLnBrk="1" hangingPunct="1"/>
            <a:r>
              <a:rPr lang="en-US" dirty="0">
                <a:latin typeface="Times New Roman" charset="0"/>
                <a:ea typeface="Times" charset="0"/>
              </a:rPr>
              <a:t>The reunification of contextual behavioral science and evolution science is necessary to the fulfillment of our </a:t>
            </a:r>
            <a:r>
              <a:rPr lang="en-US" i="1" dirty="0">
                <a:latin typeface="Times New Roman" charset="0"/>
                <a:ea typeface="Times" charset="0"/>
              </a:rPr>
              <a:t>purpose</a:t>
            </a:r>
            <a:r>
              <a:rPr lang="en-US" dirty="0">
                <a:latin typeface="Times New Roman" charset="0"/>
                <a:ea typeface="Times" charset="0"/>
              </a:rPr>
              <a:t> and our </a:t>
            </a:r>
            <a:r>
              <a:rPr lang="en-US" i="1" dirty="0">
                <a:latin typeface="Times New Roman" charset="0"/>
                <a:ea typeface="Times" charset="0"/>
              </a:rPr>
              <a:t>goal </a:t>
            </a:r>
          </a:p>
          <a:p>
            <a:pPr eaLnBrk="1" hangingPunct="1"/>
            <a:r>
              <a:rPr lang="en-US" dirty="0" smtClean="0">
                <a:latin typeface="Times New Roman" charset="0"/>
                <a:ea typeface="Times" charset="0"/>
              </a:rPr>
              <a:t>CBS is progressing </a:t>
            </a:r>
            <a:r>
              <a:rPr lang="en-US" dirty="0">
                <a:latin typeface="Times New Roman" charset="0"/>
                <a:ea typeface="Times" charset="0"/>
              </a:rPr>
              <a:t>because of that </a:t>
            </a:r>
            <a:r>
              <a:rPr lang="en-US" dirty="0" smtClean="0">
                <a:latin typeface="Times New Roman" charset="0"/>
                <a:ea typeface="Times" charset="0"/>
              </a:rPr>
              <a:t>reunification but historically some of our ideas have been </a:t>
            </a:r>
            <a:r>
              <a:rPr lang="en-US" i="1" dirty="0" smtClean="0">
                <a:latin typeface="Times New Roman" charset="0"/>
                <a:ea typeface="Times" charset="0"/>
              </a:rPr>
              <a:t>excluded</a:t>
            </a:r>
            <a:r>
              <a:rPr lang="en-US" dirty="0" smtClean="0">
                <a:latin typeface="Times New Roman" charset="0"/>
                <a:ea typeface="Times" charset="0"/>
              </a:rPr>
              <a:t> from the cultural conversation because  evolution was mishandled in the last century</a:t>
            </a:r>
          </a:p>
          <a:p>
            <a:pPr eaLnBrk="1" hangingPunct="1"/>
            <a:r>
              <a:rPr lang="en-US" dirty="0" smtClean="0">
                <a:latin typeface="Times New Roman" charset="0"/>
                <a:ea typeface="Times" charset="0"/>
              </a:rPr>
              <a:t>The global impact of CBS will be fostered by redirecting evolution science itself </a:t>
            </a:r>
            <a:endParaRPr lang="en-US" dirty="0">
              <a:latin typeface="Times New Roman" charset="0"/>
              <a:ea typeface="Times" charset="0"/>
            </a:endParaRPr>
          </a:p>
        </p:txBody>
      </p:sp>
    </p:spTree>
    <p:extLst>
      <p:ext uri="{BB962C8B-B14F-4D97-AF65-F5344CB8AC3E}">
        <p14:creationId xmlns:p14="http://schemas.microsoft.com/office/powerpoint/2010/main" val="36153727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6096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Lamarck is Back</a:t>
            </a:r>
            <a:br>
              <a:rPr lang="en-US" sz="4000" dirty="0" smtClean="0">
                <a:solidFill>
                  <a:srgbClr val="FFFF00"/>
                </a:solidFill>
                <a:latin typeface="Times New Roman"/>
                <a:cs typeface="Times New Roman"/>
              </a:rPr>
            </a:b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2057400"/>
            <a:ext cx="7543800" cy="4114800"/>
          </a:xfrm>
          <a:noFill/>
        </p:spPr>
        <p:txBody>
          <a:bodyPr/>
          <a:lstStyle/>
          <a:p>
            <a:pPr eaLnBrk="1" hangingPunct="1"/>
            <a:r>
              <a:rPr lang="en-US" sz="2800" dirty="0">
                <a:latin typeface="Times New Roman" charset="0"/>
                <a:ea typeface="Times" charset="0"/>
              </a:rPr>
              <a:t>In a mouse model, smell </a:t>
            </a:r>
            <a:r>
              <a:rPr lang="en-US" sz="2800" dirty="0" smtClean="0">
                <a:latin typeface="Times New Roman" charset="0"/>
                <a:ea typeface="Times" charset="0"/>
                <a:sym typeface="Wingdings"/>
              </a:rPr>
              <a:t></a:t>
            </a:r>
            <a:r>
              <a:rPr lang="en-US" sz="2800" dirty="0" smtClean="0">
                <a:latin typeface="Times New Roman" charset="0"/>
                <a:ea typeface="Times" charset="0"/>
              </a:rPr>
              <a:t> </a:t>
            </a:r>
            <a:r>
              <a:rPr lang="en-US" sz="2800" dirty="0">
                <a:latin typeface="Times New Roman" charset="0"/>
                <a:ea typeface="Times" charset="0"/>
              </a:rPr>
              <a:t>shock lead to startle to the specific smell in the next two </a:t>
            </a:r>
            <a:r>
              <a:rPr lang="en-US" sz="2800" dirty="0" smtClean="0">
                <a:latin typeface="Times New Roman" charset="0"/>
                <a:ea typeface="Times" charset="0"/>
              </a:rPr>
              <a:t>generations, </a:t>
            </a:r>
            <a:r>
              <a:rPr lang="en-US" sz="2800" dirty="0">
                <a:latin typeface="Times New Roman" charset="0"/>
                <a:ea typeface="Times" charset="0"/>
              </a:rPr>
              <a:t>even with cross </a:t>
            </a:r>
            <a:r>
              <a:rPr lang="en-US" sz="2800" dirty="0" smtClean="0">
                <a:latin typeface="Times New Roman" charset="0"/>
                <a:ea typeface="Times" charset="0"/>
              </a:rPr>
              <a:t>fostering </a:t>
            </a:r>
          </a:p>
          <a:p>
            <a:pPr eaLnBrk="1" hangingPunct="1"/>
            <a:r>
              <a:rPr lang="en-US" sz="2800" dirty="0" smtClean="0">
                <a:latin typeface="Times New Roman" charset="0"/>
                <a:ea typeface="Times" charset="0"/>
              </a:rPr>
              <a:t>Effects </a:t>
            </a:r>
            <a:r>
              <a:rPr lang="en-US" sz="2800" dirty="0">
                <a:latin typeface="Times New Roman" charset="0"/>
                <a:ea typeface="Times" charset="0"/>
              </a:rPr>
              <a:t>were associated with epigenetic changes in the olfactory system (</a:t>
            </a:r>
            <a:r>
              <a:rPr lang="en-US" sz="2800" dirty="0" err="1">
                <a:latin typeface="Times New Roman" charset="0"/>
                <a:ea typeface="Times" charset="0"/>
              </a:rPr>
              <a:t>hypomethylation</a:t>
            </a:r>
            <a:r>
              <a:rPr lang="en-US" sz="2800" dirty="0">
                <a:latin typeface="Times New Roman" charset="0"/>
                <a:ea typeface="Times" charset="0"/>
              </a:rPr>
              <a:t> in the </a:t>
            </a:r>
            <a:r>
              <a:rPr lang="en-US" sz="2800" i="1" dirty="0">
                <a:latin typeface="Times New Roman" charset="0"/>
                <a:ea typeface="Times" charset="0"/>
              </a:rPr>
              <a:t>Olfr151</a:t>
            </a:r>
            <a:r>
              <a:rPr lang="en-US" sz="2800" dirty="0">
                <a:latin typeface="Times New Roman" charset="0"/>
                <a:ea typeface="Times" charset="0"/>
              </a:rPr>
              <a:t> gene)</a:t>
            </a:r>
          </a:p>
        </p:txBody>
      </p:sp>
      <p:sp>
        <p:nvSpPr>
          <p:cNvPr id="2" name="Rectangle 1"/>
          <p:cNvSpPr/>
          <p:nvPr/>
        </p:nvSpPr>
        <p:spPr>
          <a:xfrm>
            <a:off x="3581400" y="5410200"/>
            <a:ext cx="4278773" cy="346249"/>
          </a:xfrm>
          <a:prstGeom prst="rect">
            <a:avLst/>
          </a:prstGeom>
        </p:spPr>
        <p:txBody>
          <a:bodyPr wrap="none">
            <a:spAutoFit/>
          </a:bodyPr>
          <a:lstStyle/>
          <a:p>
            <a:pPr>
              <a:lnSpc>
                <a:spcPct val="90000"/>
              </a:lnSpc>
              <a:defRPr/>
            </a:pPr>
            <a:r>
              <a:rPr lang="en-US" i="1" dirty="0">
                <a:latin typeface="Times New Roman" charset="0"/>
                <a:ea typeface="ＭＳ Ｐゴシック" charset="0"/>
                <a:cs typeface="Times New Roman" charset="0"/>
                <a:sym typeface="Wingdings"/>
              </a:rPr>
              <a:t>Dias &amp; </a:t>
            </a:r>
            <a:r>
              <a:rPr lang="en-US" i="1" dirty="0" err="1">
                <a:latin typeface="Times New Roman" charset="0"/>
                <a:ea typeface="ＭＳ Ｐゴシック" charset="0"/>
                <a:cs typeface="Times New Roman" charset="0"/>
                <a:sym typeface="Wingdings"/>
              </a:rPr>
              <a:t>Ressler</a:t>
            </a:r>
            <a:r>
              <a:rPr lang="en-US" i="1" dirty="0">
                <a:latin typeface="Times New Roman" charset="0"/>
                <a:ea typeface="ＭＳ Ｐゴシック" charset="0"/>
                <a:cs typeface="Times New Roman" charset="0"/>
                <a:sym typeface="Wingdings"/>
              </a:rPr>
              <a:t>, Nature Neuroscience, 2014</a:t>
            </a:r>
          </a:p>
        </p:txBody>
      </p:sp>
    </p:spTree>
    <p:extLst>
      <p:ext uri="{BB962C8B-B14F-4D97-AF65-F5344CB8AC3E}">
        <p14:creationId xmlns:p14="http://schemas.microsoft.com/office/powerpoint/2010/main" val="4198291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6096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Parental Effects</a:t>
            </a:r>
            <a:br>
              <a:rPr lang="en-US" sz="4000" dirty="0" smtClean="0">
                <a:solidFill>
                  <a:srgbClr val="FFFF00"/>
                </a:solidFill>
                <a:latin typeface="Times New Roman"/>
                <a:cs typeface="Times New Roman"/>
              </a:rPr>
            </a:b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905000"/>
            <a:ext cx="7543800" cy="4114800"/>
          </a:xfrm>
          <a:noFill/>
        </p:spPr>
        <p:txBody>
          <a:bodyPr/>
          <a:lstStyle/>
          <a:p>
            <a:pPr eaLnBrk="1" hangingPunct="1"/>
            <a:r>
              <a:rPr lang="en-US" sz="2800" dirty="0" smtClean="0">
                <a:latin typeface="Times New Roman" charset="0"/>
                <a:ea typeface="Times" charset="0"/>
              </a:rPr>
              <a:t>In plants with seeds that do not greatly disperse plants grown in the same light environment as maternal plans have 3.4 times greater fitness than siblings moved to a new light environment</a:t>
            </a:r>
          </a:p>
          <a:p>
            <a:pPr eaLnBrk="1" hangingPunct="1"/>
            <a:r>
              <a:rPr lang="en-US" sz="2800" dirty="0" smtClean="0">
                <a:latin typeface="Times New Roman" charset="0"/>
                <a:ea typeface="Times" charset="0"/>
              </a:rPr>
              <a:t>If a daughter mouse is not licked by mother, her brain develops differently due to hypothalamic DNA methylation and as a result will not link her offspring</a:t>
            </a:r>
            <a:endParaRPr lang="en-US" sz="2800" dirty="0">
              <a:latin typeface="Times New Roman" charset="0"/>
              <a:ea typeface="Times" charset="0"/>
            </a:endParaRPr>
          </a:p>
        </p:txBody>
      </p:sp>
    </p:spTree>
    <p:extLst>
      <p:ext uri="{BB962C8B-B14F-4D97-AF65-F5344CB8AC3E}">
        <p14:creationId xmlns:p14="http://schemas.microsoft.com/office/powerpoint/2010/main" val="2085416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609600"/>
            <a:ext cx="8229600" cy="1143000"/>
          </a:xfrm>
        </p:spPr>
        <p:txBody>
          <a:bodyPr/>
          <a:lstStyle/>
          <a:p>
            <a:pPr eaLnBrk="1" hangingPunct="1">
              <a:defRPr/>
            </a:pPr>
            <a:r>
              <a:rPr lang="en-US" sz="4000" dirty="0" smtClean="0">
                <a:solidFill>
                  <a:srgbClr val="FFFF00"/>
                </a:solidFill>
                <a:latin typeface="Times New Roman"/>
                <a:cs typeface="Times New Roman"/>
              </a:rPr>
              <a:t>Genes Interact with Other Inheritance Systems But Our Analytic Methods Struggle to Quantify These Interactions</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2438400"/>
            <a:ext cx="7543800" cy="4114800"/>
          </a:xfrm>
          <a:noFill/>
        </p:spPr>
        <p:txBody>
          <a:bodyPr/>
          <a:lstStyle/>
          <a:p>
            <a:pPr eaLnBrk="1" hangingPunct="1"/>
            <a:r>
              <a:rPr lang="en-US" sz="2800" dirty="0" smtClean="0">
                <a:latin typeface="Times New Roman" charset="0"/>
                <a:ea typeface="Times" charset="0"/>
              </a:rPr>
              <a:t>Classic example: physical attractiveness is the most powerful demographic variable known</a:t>
            </a:r>
          </a:p>
          <a:p>
            <a:pPr eaLnBrk="1" hangingPunct="1"/>
            <a:r>
              <a:rPr lang="en-US" sz="2800" dirty="0" smtClean="0">
                <a:latin typeface="Times New Roman" charset="0"/>
                <a:ea typeface="Times" charset="0"/>
              </a:rPr>
              <a:t>The input is dominantly genetic</a:t>
            </a:r>
          </a:p>
          <a:p>
            <a:pPr eaLnBrk="1" hangingPunct="1"/>
            <a:r>
              <a:rPr lang="en-US" sz="2800" dirty="0" smtClean="0">
                <a:latin typeface="Times New Roman" charset="0"/>
                <a:ea typeface="Times" charset="0"/>
              </a:rPr>
              <a:t>The process is dominantly cultural (how do we know? RCTs of plastic surgery)</a:t>
            </a:r>
          </a:p>
          <a:p>
            <a:pPr eaLnBrk="1" hangingPunct="1"/>
            <a:r>
              <a:rPr lang="en-US" sz="2800" dirty="0" smtClean="0">
                <a:latin typeface="Times New Roman" charset="0"/>
                <a:ea typeface="Times" charset="0"/>
              </a:rPr>
              <a:t>Twin study fail completely in pulling these two apart – they call it all “genetic”</a:t>
            </a:r>
            <a:endParaRPr lang="en-US" sz="2800" dirty="0">
              <a:latin typeface="Times New Roman" charset="0"/>
              <a:ea typeface="Times" charset="0"/>
            </a:endParaRPr>
          </a:p>
        </p:txBody>
      </p:sp>
    </p:spTree>
    <p:extLst>
      <p:ext uri="{BB962C8B-B14F-4D97-AF65-F5344CB8AC3E}">
        <p14:creationId xmlns:p14="http://schemas.microsoft.com/office/powerpoint/2010/main" val="616286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6096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Learning and Niche Selection</a:t>
            </a:r>
            <a:br>
              <a:rPr lang="en-US" sz="4000" dirty="0" smtClean="0">
                <a:solidFill>
                  <a:srgbClr val="FFFF00"/>
                </a:solidFill>
                <a:latin typeface="Times New Roman"/>
                <a:cs typeface="Times New Roman"/>
              </a:rPr>
            </a:b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905000"/>
            <a:ext cx="7543800" cy="4114800"/>
          </a:xfrm>
          <a:noFill/>
        </p:spPr>
        <p:txBody>
          <a:bodyPr/>
          <a:lstStyle/>
          <a:p>
            <a:pPr eaLnBrk="1" hangingPunct="1"/>
            <a:r>
              <a:rPr lang="en-US" sz="2800" dirty="0" smtClean="0">
                <a:latin typeface="Times New Roman" charset="0"/>
                <a:ea typeface="Times" charset="0"/>
              </a:rPr>
              <a:t>Contingency learning is 525-540 </a:t>
            </a:r>
            <a:r>
              <a:rPr lang="en-US" sz="2800" dirty="0" err="1" smtClean="0">
                <a:latin typeface="Times New Roman" charset="0"/>
                <a:ea typeface="Times" charset="0"/>
              </a:rPr>
              <a:t>Myo</a:t>
            </a:r>
            <a:endParaRPr lang="en-US" sz="2800" dirty="0" smtClean="0">
              <a:latin typeface="Times New Roman" charset="0"/>
              <a:ea typeface="Times" charset="0"/>
            </a:endParaRPr>
          </a:p>
          <a:p>
            <a:pPr eaLnBrk="1" hangingPunct="1"/>
            <a:r>
              <a:rPr lang="en-US" sz="2800" dirty="0" smtClean="0">
                <a:latin typeface="Times New Roman" charset="0"/>
                <a:ea typeface="Times" charset="0"/>
              </a:rPr>
              <a:t>Hugely important in                               speciation (the                                          “Cambrian explosion”)</a:t>
            </a:r>
            <a:r>
              <a:rPr lang="en-US" sz="2800" dirty="0">
                <a:latin typeface="Times New Roman" charset="0"/>
                <a:ea typeface="Times" charset="0"/>
              </a:rPr>
              <a:t> </a:t>
            </a:r>
            <a:r>
              <a:rPr lang="en-US" sz="2800" dirty="0" smtClean="0">
                <a:latin typeface="Times New Roman" charset="0"/>
                <a:ea typeface="Times" charset="0"/>
              </a:rPr>
              <a:t>                             because it allows                                      organisms to select                                           their environments</a:t>
            </a:r>
          </a:p>
        </p:txBody>
      </p:sp>
      <p:pic>
        <p:nvPicPr>
          <p:cNvPr id="2" name="Picture 1" descr="Flamingo.jpg"/>
          <p:cNvPicPr>
            <a:picLocks noChangeAspect="1"/>
          </p:cNvPicPr>
          <p:nvPr/>
        </p:nvPicPr>
        <p:blipFill rotWithShape="1">
          <a:blip r:embed="rId3">
            <a:extLst>
              <a:ext uri="{28A0092B-C50C-407E-A947-70E740481C1C}">
                <a14:useLocalDpi xmlns:a14="http://schemas.microsoft.com/office/drawing/2010/main" val="0"/>
              </a:ext>
            </a:extLst>
          </a:blip>
          <a:srcRect l="28896"/>
          <a:stretch/>
        </p:blipFill>
        <p:spPr>
          <a:xfrm>
            <a:off x="4859130" y="2819400"/>
            <a:ext cx="4081670" cy="3803015"/>
          </a:xfrm>
          <a:prstGeom prst="rect">
            <a:avLst/>
          </a:prstGeom>
        </p:spPr>
      </p:pic>
    </p:spTree>
    <p:extLst>
      <p:ext uri="{BB962C8B-B14F-4D97-AF65-F5344CB8AC3E}">
        <p14:creationId xmlns:p14="http://schemas.microsoft.com/office/powerpoint/2010/main" val="3494771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685800"/>
            <a:ext cx="8229600" cy="1143000"/>
          </a:xfrm>
        </p:spPr>
        <p:txBody>
          <a:bodyPr/>
          <a:lstStyle/>
          <a:p>
            <a:pPr eaLnBrk="1" hangingPunct="1">
              <a:defRPr/>
            </a:pPr>
            <a:r>
              <a:rPr lang="en-US" sz="4000" dirty="0" smtClean="0">
                <a:solidFill>
                  <a:srgbClr val="FFFF00"/>
                </a:solidFill>
                <a:latin typeface="Times New Roman"/>
                <a:cs typeface="Times New Roman"/>
              </a:rPr>
              <a:t>Behavior and Niche Construction:</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Major Events in the last 50K Years</a:t>
            </a:r>
            <a:br>
              <a:rPr lang="en-US" sz="4000" dirty="0" smtClean="0">
                <a:solidFill>
                  <a:srgbClr val="FFFF00"/>
                </a:solidFill>
                <a:latin typeface="Times New Roman"/>
                <a:cs typeface="Times New Roman"/>
              </a:rPr>
            </a:b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828800"/>
            <a:ext cx="7543800" cy="4114800"/>
          </a:xfrm>
          <a:noFill/>
        </p:spPr>
        <p:txBody>
          <a:bodyPr/>
          <a:lstStyle/>
          <a:p>
            <a:pPr eaLnBrk="1" hangingPunct="1"/>
            <a:r>
              <a:rPr lang="en-US" sz="2800" dirty="0" smtClean="0">
                <a:latin typeface="Times New Roman" charset="0"/>
                <a:ea typeface="Times" charset="0"/>
              </a:rPr>
              <a:t>The ice age</a:t>
            </a:r>
          </a:p>
          <a:p>
            <a:pPr eaLnBrk="1" hangingPunct="1"/>
            <a:r>
              <a:rPr lang="en-US" sz="2800" dirty="0" smtClean="0">
                <a:latin typeface="Times New Roman" charset="0"/>
                <a:ea typeface="Times" charset="0"/>
              </a:rPr>
              <a:t>Agriculture</a:t>
            </a:r>
          </a:p>
          <a:p>
            <a:pPr eaLnBrk="1" hangingPunct="1"/>
            <a:r>
              <a:rPr lang="en-US" sz="2800" dirty="0">
                <a:latin typeface="Times New Roman" charset="0"/>
                <a:ea typeface="Times" charset="0"/>
              </a:rPr>
              <a:t>A</a:t>
            </a:r>
            <a:r>
              <a:rPr lang="en-US" sz="2800" dirty="0" smtClean="0">
                <a:latin typeface="Times New Roman" charset="0"/>
                <a:ea typeface="Times" charset="0"/>
              </a:rPr>
              <a:t>nimal domestication</a:t>
            </a:r>
            <a:endParaRPr lang="en-US" sz="2800" dirty="0">
              <a:latin typeface="Times New Roman" charset="0"/>
              <a:ea typeface="Times" charset="0"/>
            </a:endParaRPr>
          </a:p>
          <a:p>
            <a:pPr eaLnBrk="1" hangingPunct="1"/>
            <a:r>
              <a:rPr lang="en-US" sz="2800" dirty="0" smtClean="0">
                <a:latin typeface="Times New Roman" charset="0"/>
                <a:ea typeface="Times" charset="0"/>
              </a:rPr>
              <a:t>Increased population density</a:t>
            </a:r>
            <a:endParaRPr lang="en-US" sz="2800" dirty="0">
              <a:latin typeface="Times New Roman" charset="0"/>
              <a:ea typeface="Times" charset="0"/>
            </a:endParaRPr>
          </a:p>
          <a:p>
            <a:pPr eaLnBrk="1" hangingPunct="1"/>
            <a:r>
              <a:rPr lang="en-US" sz="2800" dirty="0" smtClean="0">
                <a:latin typeface="Times New Roman" charset="0"/>
                <a:ea typeface="Times" charset="0"/>
              </a:rPr>
              <a:t>Exposure </a:t>
            </a:r>
            <a:r>
              <a:rPr lang="en-US" sz="2800" dirty="0">
                <a:latin typeface="Times New Roman" charset="0"/>
                <a:ea typeface="Times" charset="0"/>
              </a:rPr>
              <a:t>to animal </a:t>
            </a:r>
            <a:r>
              <a:rPr lang="en-US" sz="2800" dirty="0" smtClean="0">
                <a:latin typeface="Times New Roman" charset="0"/>
                <a:ea typeface="Times" charset="0"/>
              </a:rPr>
              <a:t>pathogens</a:t>
            </a:r>
            <a:endParaRPr lang="en-US" sz="2800" dirty="0">
              <a:latin typeface="Times New Roman" charset="0"/>
              <a:ea typeface="Times" charset="0"/>
            </a:endParaRPr>
          </a:p>
          <a:p>
            <a:pPr eaLnBrk="1" hangingPunct="1"/>
            <a:r>
              <a:rPr lang="en-US" sz="2800" dirty="0" smtClean="0">
                <a:latin typeface="Times New Roman" charset="0"/>
                <a:ea typeface="Times" charset="0"/>
              </a:rPr>
              <a:t>Lactose tolerance</a:t>
            </a:r>
            <a:endParaRPr lang="en-US" sz="2800" dirty="0">
              <a:latin typeface="Times New Roman" charset="0"/>
              <a:ea typeface="Times" charset="0"/>
            </a:endParaRPr>
          </a:p>
          <a:p>
            <a:pPr eaLnBrk="1" hangingPunct="1"/>
            <a:r>
              <a:rPr lang="en-US" sz="2800" dirty="0" smtClean="0">
                <a:latin typeface="Times New Roman" charset="0"/>
                <a:ea typeface="Times" charset="0"/>
              </a:rPr>
              <a:t>Pollution</a:t>
            </a:r>
          </a:p>
          <a:p>
            <a:pPr eaLnBrk="1" hangingPunct="1"/>
            <a:r>
              <a:rPr lang="en-US" sz="2800" dirty="0" smtClean="0">
                <a:latin typeface="Times New Roman" charset="0"/>
                <a:ea typeface="Times" charset="0"/>
              </a:rPr>
              <a:t>Deforestation</a:t>
            </a:r>
          </a:p>
          <a:p>
            <a:pPr eaLnBrk="1" hangingPunct="1"/>
            <a:r>
              <a:rPr lang="en-US" sz="2800" dirty="0" smtClean="0">
                <a:latin typeface="Times New Roman" charset="0"/>
                <a:ea typeface="Times" charset="0"/>
              </a:rPr>
              <a:t>Global warming</a:t>
            </a:r>
          </a:p>
        </p:txBody>
      </p:sp>
      <p:grpSp>
        <p:nvGrpSpPr>
          <p:cNvPr id="5" name="Group 4"/>
          <p:cNvGrpSpPr/>
          <p:nvPr/>
        </p:nvGrpSpPr>
        <p:grpSpPr>
          <a:xfrm>
            <a:off x="457200" y="2362200"/>
            <a:ext cx="7772400" cy="4267200"/>
            <a:chOff x="457200" y="2362200"/>
            <a:chExt cx="7772400" cy="4267200"/>
          </a:xfrm>
        </p:grpSpPr>
        <p:sp>
          <p:nvSpPr>
            <p:cNvPr id="3" name="Rounded Rectangle 2"/>
            <p:cNvSpPr/>
            <p:nvPr/>
          </p:nvSpPr>
          <p:spPr bwMode="auto">
            <a:xfrm>
              <a:off x="457200" y="2362200"/>
              <a:ext cx="5334000" cy="4267200"/>
            </a:xfrm>
            <a:prstGeom prst="roundRect">
              <a:avLst/>
            </a:prstGeom>
            <a:noFill/>
            <a:ln w="53975"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TextBox 3"/>
            <p:cNvSpPr txBox="1"/>
            <p:nvPr/>
          </p:nvSpPr>
          <p:spPr>
            <a:xfrm>
              <a:off x="6248400" y="2895600"/>
              <a:ext cx="1981200" cy="2862322"/>
            </a:xfrm>
            <a:prstGeom prst="rect">
              <a:avLst/>
            </a:prstGeom>
            <a:noFill/>
          </p:spPr>
          <p:txBody>
            <a:bodyPr wrap="square" rtlCol="0">
              <a:spAutoFit/>
            </a:bodyPr>
            <a:lstStyle/>
            <a:p>
              <a:r>
                <a:rPr lang="en-US" sz="3600" dirty="0" smtClean="0">
                  <a:latin typeface="Times New Roman"/>
                  <a:cs typeface="Times New Roman"/>
                </a:rPr>
                <a:t>All but one are due to human </a:t>
              </a:r>
              <a:r>
                <a:rPr lang="en-US" sz="3600" i="1" dirty="0" smtClean="0">
                  <a:latin typeface="Times New Roman"/>
                  <a:cs typeface="Times New Roman"/>
                </a:rPr>
                <a:t>behavior</a:t>
              </a:r>
              <a:endParaRPr lang="en-US" sz="3600" i="1" dirty="0">
                <a:latin typeface="Times New Roman"/>
                <a:cs typeface="Times New Roman"/>
              </a:endParaRPr>
            </a:p>
          </p:txBody>
        </p:sp>
      </p:grpSp>
    </p:spTree>
    <p:extLst>
      <p:ext uri="{BB962C8B-B14F-4D97-AF65-F5344CB8AC3E}">
        <p14:creationId xmlns:p14="http://schemas.microsoft.com/office/powerpoint/2010/main" val="34115159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381000"/>
            <a:ext cx="8229600" cy="1143000"/>
          </a:xfrm>
        </p:spPr>
        <p:txBody>
          <a:bodyPr/>
          <a:lstStyle/>
          <a:p>
            <a:pPr eaLnBrk="1" hangingPunct="1">
              <a:defRPr/>
            </a:pPr>
            <a:r>
              <a:rPr lang="en-US" sz="4000" dirty="0" smtClean="0">
                <a:solidFill>
                  <a:srgbClr val="FFFF00"/>
                </a:solidFill>
                <a:latin typeface="Times New Roman"/>
                <a:cs typeface="Times New Roman"/>
              </a:rPr>
              <a:t>Networks of Learning and Culture</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600200"/>
            <a:ext cx="7772400" cy="4114800"/>
          </a:xfrm>
          <a:noFill/>
        </p:spPr>
        <p:txBody>
          <a:bodyPr/>
          <a:lstStyle/>
          <a:p>
            <a:pPr eaLnBrk="1" hangingPunct="1"/>
            <a:r>
              <a:rPr lang="en-US" sz="2800" dirty="0">
                <a:latin typeface="Times New Roman" charset="0"/>
                <a:ea typeface="Times" charset="0"/>
              </a:rPr>
              <a:t>Let me give </a:t>
            </a:r>
            <a:r>
              <a:rPr lang="en-US" sz="2800" dirty="0" smtClean="0">
                <a:latin typeface="Times New Roman" charset="0"/>
                <a:ea typeface="Times" charset="0"/>
              </a:rPr>
              <a:t>an animal example</a:t>
            </a:r>
            <a:r>
              <a:rPr lang="en-US" sz="2800" dirty="0">
                <a:latin typeface="Times New Roman" charset="0"/>
                <a:ea typeface="Times" charset="0"/>
              </a:rPr>
              <a:t>: A breed of black rats in Israel have learned to live in trees</a:t>
            </a:r>
          </a:p>
          <a:p>
            <a:pPr eaLnBrk="1" hangingPunct="1"/>
            <a:r>
              <a:rPr lang="en-US" sz="2800" dirty="0">
                <a:latin typeface="Times New Roman" charset="0"/>
                <a:ea typeface="Times" charset="0"/>
              </a:rPr>
              <a:t>Seeing other rats eat </a:t>
            </a:r>
            <a:r>
              <a:rPr lang="en-US" sz="2800" dirty="0" smtClean="0">
                <a:latin typeface="Times New Roman" charset="0"/>
                <a:ea typeface="Times" charset="0"/>
              </a:rPr>
              <a:t>pine nuts </a:t>
            </a:r>
            <a:r>
              <a:rPr lang="en-US" sz="2800" dirty="0">
                <a:latin typeface="Times New Roman" charset="0"/>
                <a:ea typeface="Times" charset="0"/>
              </a:rPr>
              <a:t>gets them to try to strip pine cones </a:t>
            </a:r>
            <a:endParaRPr lang="en-US" sz="2800" dirty="0" smtClean="0">
              <a:latin typeface="Times New Roman" charset="0"/>
              <a:ea typeface="Times" charset="0"/>
            </a:endParaRPr>
          </a:p>
          <a:p>
            <a:pPr eaLnBrk="1" hangingPunct="1"/>
            <a:r>
              <a:rPr lang="en-US" sz="2800" dirty="0" smtClean="0">
                <a:latin typeface="Times New Roman" charset="0"/>
                <a:ea typeface="Times" charset="0"/>
              </a:rPr>
              <a:t>The </a:t>
            </a:r>
            <a:r>
              <a:rPr lang="en-US" sz="2800" dirty="0">
                <a:latin typeface="Times New Roman" charset="0"/>
                <a:ea typeface="Times" charset="0"/>
              </a:rPr>
              <a:t>nuts reinforce successful patterns</a:t>
            </a:r>
          </a:p>
          <a:p>
            <a:pPr eaLnBrk="1" hangingPunct="1"/>
            <a:r>
              <a:rPr lang="en-US" sz="2800" dirty="0">
                <a:latin typeface="Times New Roman" charset="0"/>
                <a:ea typeface="Times" charset="0"/>
              </a:rPr>
              <a:t>Pregnant rats alter taste preferences of embryos</a:t>
            </a:r>
          </a:p>
          <a:p>
            <a:pPr eaLnBrk="1" hangingPunct="1"/>
            <a:r>
              <a:rPr lang="en-US" sz="2800" dirty="0">
                <a:latin typeface="Times New Roman" charset="0"/>
                <a:ea typeface="Times" charset="0"/>
              </a:rPr>
              <a:t>Can enter into mate selection</a:t>
            </a:r>
          </a:p>
          <a:p>
            <a:pPr eaLnBrk="1" hangingPunct="1"/>
            <a:r>
              <a:rPr lang="en-US" sz="2800" dirty="0">
                <a:latin typeface="Times New Roman" charset="0"/>
                <a:ea typeface="Times" charset="0"/>
              </a:rPr>
              <a:t>The nuts alter gene </a:t>
            </a:r>
            <a:r>
              <a:rPr lang="en-US" sz="2800" dirty="0" smtClean="0">
                <a:latin typeface="Times New Roman" charset="0"/>
                <a:ea typeface="Times" charset="0"/>
              </a:rPr>
              <a:t>expression in digestive syste</a:t>
            </a:r>
            <a:r>
              <a:rPr lang="en-US" sz="2800" dirty="0">
                <a:latin typeface="Times New Roman" charset="0"/>
                <a:ea typeface="Times" charset="0"/>
              </a:rPr>
              <a:t>m</a:t>
            </a:r>
          </a:p>
          <a:p>
            <a:pPr eaLnBrk="1" hangingPunct="1"/>
            <a:r>
              <a:rPr lang="en-US" sz="2800" dirty="0">
                <a:latin typeface="Times New Roman" charset="0"/>
                <a:ea typeface="Times" charset="0"/>
              </a:rPr>
              <a:t>Living in trees </a:t>
            </a:r>
            <a:r>
              <a:rPr lang="en-US" sz="2800" dirty="0" smtClean="0">
                <a:latin typeface="Times New Roman" charset="0"/>
                <a:ea typeface="Times" charset="0"/>
              </a:rPr>
              <a:t>selects </a:t>
            </a:r>
            <a:r>
              <a:rPr lang="en-US" sz="2800" dirty="0">
                <a:latin typeface="Times New Roman" charset="0"/>
                <a:ea typeface="Times" charset="0"/>
              </a:rPr>
              <a:t>other </a:t>
            </a:r>
            <a:r>
              <a:rPr lang="en-US" sz="2800" dirty="0" smtClean="0">
                <a:latin typeface="Times New Roman" charset="0"/>
                <a:ea typeface="Times" charset="0"/>
              </a:rPr>
              <a:t>features (claws) </a:t>
            </a:r>
            <a:endParaRPr lang="en-US" sz="2800" dirty="0">
              <a:latin typeface="Times New Roman" charset="0"/>
              <a:ea typeface="Times" charset="0"/>
            </a:endParaRPr>
          </a:p>
        </p:txBody>
      </p:sp>
    </p:spTree>
    <p:extLst>
      <p:ext uri="{BB962C8B-B14F-4D97-AF65-F5344CB8AC3E}">
        <p14:creationId xmlns:p14="http://schemas.microsoft.com/office/powerpoint/2010/main" val="2664029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8382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Multi-Level Selection</a:t>
            </a:r>
            <a:br>
              <a:rPr lang="en-US" sz="4000" dirty="0" smtClean="0">
                <a:solidFill>
                  <a:srgbClr val="FFFF00"/>
                </a:solidFill>
                <a:latin typeface="Times New Roman"/>
                <a:cs typeface="Times New Roman"/>
              </a:rPr>
            </a:b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2286000"/>
            <a:ext cx="7543800" cy="4114800"/>
          </a:xfrm>
          <a:noFill/>
        </p:spPr>
        <p:txBody>
          <a:bodyPr/>
          <a:lstStyle/>
          <a:p>
            <a:pPr eaLnBrk="1" hangingPunct="1"/>
            <a:r>
              <a:rPr lang="en-US" sz="2800" dirty="0" smtClean="0">
                <a:latin typeface="Times New Roman" charset="0"/>
                <a:ea typeface="Times" charset="0"/>
              </a:rPr>
              <a:t>Between </a:t>
            </a:r>
            <a:r>
              <a:rPr lang="en-US" sz="2800" dirty="0">
                <a:latin typeface="Times New Roman" charset="0"/>
                <a:ea typeface="Times" charset="0"/>
              </a:rPr>
              <a:t>group competition can advantage </a:t>
            </a:r>
            <a:r>
              <a:rPr lang="en-US" sz="2800" dirty="0" smtClean="0">
                <a:latin typeface="Times New Roman" charset="0"/>
                <a:ea typeface="Times" charset="0"/>
              </a:rPr>
              <a:t>cooperative organization if groups and their components survive </a:t>
            </a:r>
            <a:r>
              <a:rPr lang="en-US" sz="2800" dirty="0">
                <a:latin typeface="Times New Roman" charset="0"/>
                <a:ea typeface="Times" charset="0"/>
              </a:rPr>
              <a:t>and reproduce better as a result (this is common)</a:t>
            </a:r>
          </a:p>
          <a:p>
            <a:pPr eaLnBrk="1" hangingPunct="1"/>
            <a:r>
              <a:rPr lang="en-US" sz="2800" dirty="0" smtClean="0">
                <a:latin typeface="Times New Roman" charset="0"/>
                <a:ea typeface="Times" charset="0"/>
              </a:rPr>
              <a:t>AND </a:t>
            </a:r>
            <a:r>
              <a:rPr lang="en-US" sz="2800" dirty="0">
                <a:latin typeface="Times New Roman" charset="0"/>
                <a:ea typeface="Times" charset="0"/>
              </a:rPr>
              <a:t>an adequate damper is put on </a:t>
            </a:r>
            <a:r>
              <a:rPr lang="en-US" sz="2800" dirty="0" smtClean="0">
                <a:latin typeface="Times New Roman" charset="0"/>
                <a:ea typeface="Times" charset="0"/>
              </a:rPr>
              <a:t>individually selfish adaptations </a:t>
            </a:r>
            <a:r>
              <a:rPr lang="en-US" sz="2800" dirty="0">
                <a:latin typeface="Times New Roman" charset="0"/>
                <a:ea typeface="Times" charset="0"/>
              </a:rPr>
              <a:t>that undermine these actions (this is not common)</a:t>
            </a:r>
          </a:p>
        </p:txBody>
      </p:sp>
    </p:spTree>
    <p:extLst>
      <p:ext uri="{BB962C8B-B14F-4D97-AF65-F5344CB8AC3E}">
        <p14:creationId xmlns:p14="http://schemas.microsoft.com/office/powerpoint/2010/main" val="3361288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2"/>
          <p:cNvSpPr>
            <a:spLocks noGrp="1"/>
          </p:cNvSpPr>
          <p:nvPr>
            <p:ph type="title"/>
          </p:nvPr>
        </p:nvSpPr>
        <p:spPr>
          <a:xfrm>
            <a:off x="457200" y="990600"/>
            <a:ext cx="8229600" cy="1143000"/>
          </a:xfrm>
        </p:spPr>
        <p:txBody>
          <a:bodyPr/>
          <a:lstStyle/>
          <a:p>
            <a:r>
              <a:rPr lang="en-US" dirty="0">
                <a:solidFill>
                  <a:srgbClr val="FFFF00"/>
                </a:solidFill>
                <a:latin typeface="Times New Roman"/>
                <a:ea typeface="Times New Roman" charset="0"/>
                <a:cs typeface="Times New Roman"/>
              </a:rPr>
              <a:t>When </a:t>
            </a:r>
            <a:r>
              <a:rPr lang="en-US" i="1" dirty="0">
                <a:solidFill>
                  <a:srgbClr val="FFFF00"/>
                </a:solidFill>
                <a:latin typeface="Times New Roman"/>
                <a:ea typeface="Times New Roman" charset="0"/>
                <a:cs typeface="Times New Roman"/>
              </a:rPr>
              <a:t>Both </a:t>
            </a:r>
            <a:r>
              <a:rPr lang="en-US" dirty="0">
                <a:solidFill>
                  <a:srgbClr val="FFFF00"/>
                </a:solidFill>
                <a:latin typeface="Times New Roman"/>
                <a:ea typeface="Times New Roman" charset="0"/>
                <a:cs typeface="Times New Roman"/>
              </a:rPr>
              <a:t>Happen We See</a:t>
            </a:r>
            <a:br>
              <a:rPr lang="en-US" dirty="0">
                <a:solidFill>
                  <a:srgbClr val="FFFF00"/>
                </a:solidFill>
                <a:latin typeface="Times New Roman"/>
                <a:ea typeface="Times New Roman" charset="0"/>
                <a:cs typeface="Times New Roman"/>
              </a:rPr>
            </a:br>
            <a:r>
              <a:rPr lang="en-US" dirty="0">
                <a:solidFill>
                  <a:srgbClr val="FFFF00"/>
                </a:solidFill>
                <a:latin typeface="Times New Roman"/>
                <a:ea typeface="Times New Roman" charset="0"/>
                <a:cs typeface="Times New Roman"/>
              </a:rPr>
              <a:t>Major Evolutionary Transitions</a:t>
            </a:r>
            <a:endParaRPr lang="en-GB" dirty="0">
              <a:solidFill>
                <a:srgbClr val="FFFF00"/>
              </a:solidFill>
              <a:latin typeface="Times New Roman"/>
              <a:ea typeface="Times New Roman" charset="0"/>
              <a:cs typeface="Times New Roman"/>
            </a:endParaRPr>
          </a:p>
        </p:txBody>
      </p:sp>
      <p:pic>
        <p:nvPicPr>
          <p:cNvPr id="48130" name="Picture 4" descr="ch04f09.jpg"/>
          <p:cNvPicPr>
            <a:picLocks noChangeAspect="1"/>
          </p:cNvPicPr>
          <p:nvPr/>
        </p:nvPicPr>
        <p:blipFill>
          <a:blip r:embed="rId2">
            <a:extLst>
              <a:ext uri="{28A0092B-C50C-407E-A947-70E740481C1C}">
                <a14:useLocalDpi xmlns:a14="http://schemas.microsoft.com/office/drawing/2010/main" val="0"/>
              </a:ext>
            </a:extLst>
          </a:blip>
          <a:srcRect t="51813"/>
          <a:stretch>
            <a:fillRect/>
          </a:stretch>
        </p:blipFill>
        <p:spPr bwMode="auto">
          <a:xfrm>
            <a:off x="1143000" y="2971800"/>
            <a:ext cx="71643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53200" y="5638800"/>
            <a:ext cx="1828800" cy="369332"/>
          </a:xfrm>
          <a:prstGeom prst="rect">
            <a:avLst/>
          </a:prstGeom>
          <a:noFill/>
        </p:spPr>
        <p:txBody>
          <a:bodyPr wrap="square" rtlCol="0">
            <a:spAutoFit/>
          </a:bodyPr>
          <a:lstStyle/>
          <a:p>
            <a:pPr algn="ctr"/>
            <a:r>
              <a:rPr lang="en-US" dirty="0"/>
              <a:t> </a:t>
            </a:r>
            <a:r>
              <a:rPr lang="en-US" dirty="0" smtClean="0"/>
              <a:t>2.1 - 3 </a:t>
            </a:r>
            <a:r>
              <a:rPr lang="en-US" dirty="0" err="1" smtClean="0"/>
              <a:t>Byo</a:t>
            </a:r>
            <a:endParaRPr lang="en-US" dirty="0"/>
          </a:p>
        </p:txBody>
      </p:sp>
      <p:sp>
        <p:nvSpPr>
          <p:cNvPr id="5" name="TextBox 4"/>
          <p:cNvSpPr txBox="1"/>
          <p:nvPr/>
        </p:nvSpPr>
        <p:spPr>
          <a:xfrm>
            <a:off x="4038600" y="5638800"/>
            <a:ext cx="1828800" cy="369332"/>
          </a:xfrm>
          <a:prstGeom prst="rect">
            <a:avLst/>
          </a:prstGeom>
          <a:noFill/>
        </p:spPr>
        <p:txBody>
          <a:bodyPr wrap="square" rtlCol="0">
            <a:spAutoFit/>
          </a:bodyPr>
          <a:lstStyle/>
          <a:p>
            <a:pPr algn="ctr"/>
            <a:r>
              <a:rPr lang="en-US" dirty="0"/>
              <a:t> </a:t>
            </a:r>
            <a:r>
              <a:rPr lang="en-US" dirty="0" smtClean="0"/>
              <a:t>2 </a:t>
            </a:r>
            <a:r>
              <a:rPr lang="en-US" dirty="0" err="1" smtClean="0"/>
              <a:t>Byo</a:t>
            </a:r>
            <a:endParaRPr lang="en-US" dirty="0"/>
          </a:p>
        </p:txBody>
      </p:sp>
      <p:sp>
        <p:nvSpPr>
          <p:cNvPr id="6" name="TextBox 5"/>
          <p:cNvSpPr txBox="1"/>
          <p:nvPr/>
        </p:nvSpPr>
        <p:spPr>
          <a:xfrm>
            <a:off x="1600200" y="5638800"/>
            <a:ext cx="1828800" cy="369332"/>
          </a:xfrm>
          <a:prstGeom prst="rect">
            <a:avLst/>
          </a:prstGeom>
          <a:noFill/>
        </p:spPr>
        <p:txBody>
          <a:bodyPr wrap="square" rtlCol="0">
            <a:spAutoFit/>
          </a:bodyPr>
          <a:lstStyle/>
          <a:p>
            <a:pPr algn="ctr"/>
            <a:r>
              <a:rPr lang="en-US" dirty="0" smtClean="0"/>
              <a:t>100 </a:t>
            </a:r>
            <a:r>
              <a:rPr lang="en-US" dirty="0" err="1" smtClean="0"/>
              <a:t>Myo</a:t>
            </a:r>
            <a:endParaRPr lang="en-US" dirty="0"/>
          </a:p>
        </p:txBody>
      </p:sp>
    </p:spTree>
    <p:extLst>
      <p:ext uri="{BB962C8B-B14F-4D97-AF65-F5344CB8AC3E}">
        <p14:creationId xmlns:p14="http://schemas.microsoft.com/office/powerpoint/2010/main" val="13560452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dirty="0" smtClean="0">
                <a:solidFill>
                  <a:srgbClr val="000000"/>
                </a:solidFill>
                <a:latin typeface="Times New Roman" charset="0"/>
                <a:ea typeface="ＭＳ Ｐゴシック" charset="0"/>
                <a:cs typeface="Times New Roman" charset="0"/>
              </a:rPr>
              <a:t>Human Beings Are Arguably a Major Evolutionary Transition</a:t>
            </a:r>
            <a:endParaRPr lang="en-US" dirty="0">
              <a:solidFill>
                <a:srgbClr val="000000"/>
              </a:solidFill>
              <a:latin typeface="Times New Roman" charset="0"/>
              <a:ea typeface="ＭＳ Ｐゴシック" charset="0"/>
              <a:cs typeface="Times New Roman" charset="0"/>
            </a:endParaRPr>
          </a:p>
        </p:txBody>
      </p:sp>
      <p:pic>
        <p:nvPicPr>
          <p:cNvPr id="10035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981200"/>
            <a:ext cx="2476500" cy="1651000"/>
          </a:xfrm>
        </p:spPr>
      </p:pic>
      <p:pic>
        <p:nvPicPr>
          <p:cNvPr id="1003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7526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9" descr="4710022467_1a3dd8e3f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1000" y="2743200"/>
            <a:ext cx="2413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10" descr="5550476327_cd6843fca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962400"/>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038600"/>
            <a:ext cx="2324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2" descr="3129010192_b958ee39e8_z.jpg"/>
          <p:cNvPicPr>
            <a:picLocks noChangeAspect="1"/>
          </p:cNvPicPr>
          <p:nvPr/>
        </p:nvPicPr>
        <p:blipFill>
          <a:blip r:embed="rId8">
            <a:extLst>
              <a:ext uri="{28A0092B-C50C-407E-A947-70E740481C1C}">
                <a14:useLocalDpi xmlns:a14="http://schemas.microsoft.com/office/drawing/2010/main" val="0"/>
              </a:ext>
            </a:extLst>
          </a:blip>
          <a:srcRect l="9375" b="29742"/>
          <a:stretch>
            <a:fillRect/>
          </a:stretch>
        </p:blipFill>
        <p:spPr bwMode="auto">
          <a:xfrm>
            <a:off x="5410200" y="5410200"/>
            <a:ext cx="220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3" descr="3823061425_cd1ff12bbd.jpg"/>
          <p:cNvPicPr>
            <a:picLocks noChangeAspect="1"/>
          </p:cNvPicPr>
          <p:nvPr/>
        </p:nvPicPr>
        <p:blipFill>
          <a:blip r:embed="rId9">
            <a:extLst>
              <a:ext uri="{28A0092B-C50C-407E-A947-70E740481C1C}">
                <a14:useLocalDpi xmlns:a14="http://schemas.microsoft.com/office/drawing/2010/main" val="0"/>
              </a:ext>
            </a:extLst>
          </a:blip>
          <a:srcRect l="20000" t="1497" b="8682"/>
          <a:stretch>
            <a:fillRect/>
          </a:stretch>
        </p:blipFill>
        <p:spPr bwMode="auto">
          <a:xfrm>
            <a:off x="4851400" y="3771900"/>
            <a:ext cx="2082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2286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Learning, Behavior and Culture</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85800" y="1676400"/>
            <a:ext cx="7543800" cy="4114800"/>
          </a:xfrm>
          <a:noFill/>
        </p:spPr>
        <p:txBody>
          <a:bodyPr/>
          <a:lstStyle/>
          <a:p>
            <a:pPr eaLnBrk="1" hangingPunct="1"/>
            <a:r>
              <a:rPr lang="en-US" sz="2800" dirty="0" smtClean="0">
                <a:latin typeface="Times New Roman" charset="0"/>
                <a:ea typeface="Times" charset="0"/>
              </a:rPr>
              <a:t>They create “adaptability drivers” that create larger functional units that then become </a:t>
            </a:r>
            <a:r>
              <a:rPr lang="en-US" sz="2800" dirty="0">
                <a:latin typeface="Times New Roman" charset="0"/>
                <a:ea typeface="Times" charset="0"/>
              </a:rPr>
              <a:t>the </a:t>
            </a:r>
            <a:r>
              <a:rPr lang="en-US" sz="2800" dirty="0" smtClean="0">
                <a:latin typeface="Times New Roman" charset="0"/>
                <a:ea typeface="Times" charset="0"/>
              </a:rPr>
              <a:t>benchmark </a:t>
            </a:r>
            <a:r>
              <a:rPr lang="en-US" sz="2800" dirty="0">
                <a:latin typeface="Times New Roman" charset="0"/>
                <a:ea typeface="Times" charset="0"/>
              </a:rPr>
              <a:t>for genetic adaptation (Bateson)</a:t>
            </a:r>
          </a:p>
          <a:p>
            <a:pPr eaLnBrk="1" hangingPunct="1"/>
            <a:r>
              <a:rPr lang="en-US" sz="2800" dirty="0" smtClean="0">
                <a:latin typeface="Times New Roman" charset="0"/>
                <a:ea typeface="Times" charset="0"/>
              </a:rPr>
              <a:t>It is not just genes </a:t>
            </a:r>
            <a:r>
              <a:rPr lang="en-US" sz="2800" dirty="0" smtClean="0">
                <a:latin typeface="Times New Roman" charset="0"/>
                <a:ea typeface="Times" charset="0"/>
                <a:sym typeface="Wingdings"/>
              </a:rPr>
              <a:t> behavior; it may be even more true that it is behavior  genes</a:t>
            </a:r>
            <a:endParaRPr lang="en-US" sz="2800" dirty="0" smtClean="0">
              <a:latin typeface="Times New Roman" charset="0"/>
              <a:ea typeface="Times" charset="0"/>
            </a:endParaRPr>
          </a:p>
          <a:p>
            <a:pPr eaLnBrk="1" hangingPunct="1"/>
            <a:r>
              <a:rPr lang="en-US" sz="2800" dirty="0" smtClean="0">
                <a:latin typeface="Times New Roman" charset="0"/>
                <a:ea typeface="Times" charset="0"/>
              </a:rPr>
              <a:t>Cells are evolved systems for turning environment and behavior into biology (Cole)</a:t>
            </a:r>
            <a:endParaRPr lang="en-US" sz="2800" dirty="0">
              <a:latin typeface="Times New Roman" charset="0"/>
              <a:ea typeface="Times" charset="0"/>
            </a:endParaRPr>
          </a:p>
        </p:txBody>
      </p:sp>
    </p:spTree>
    <p:extLst>
      <p:ext uri="{BB962C8B-B14F-4D97-AF65-F5344CB8AC3E}">
        <p14:creationId xmlns:p14="http://schemas.microsoft.com/office/powerpoint/2010/main" val="589501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914400"/>
            <a:ext cx="8229600" cy="1143000"/>
          </a:xfrm>
        </p:spPr>
        <p:txBody>
          <a:bodyPr/>
          <a:lstStyle/>
          <a:p>
            <a:pPr eaLnBrk="1" hangingPunct="1">
              <a:defRPr/>
            </a:pPr>
            <a:r>
              <a:rPr lang="en-US" sz="4000" dirty="0" smtClean="0">
                <a:solidFill>
                  <a:srgbClr val="FFFF00"/>
                </a:solidFill>
                <a:latin typeface="Times New Roman"/>
                <a:cs typeface="Times New Roman"/>
              </a:rPr>
              <a:t>Our Overall Purpose in CBS</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2286000"/>
            <a:ext cx="8229600" cy="1371600"/>
          </a:xfrm>
          <a:noFill/>
        </p:spPr>
        <p:txBody>
          <a:bodyPr/>
          <a:lstStyle/>
          <a:p>
            <a:r>
              <a:rPr lang="en-US" dirty="0">
                <a:latin typeface="Times New Roman"/>
                <a:cs typeface="Times New Roman"/>
              </a:rPr>
              <a:t>Creating a behavioral science more worthy of the challenge of </a:t>
            </a:r>
            <a:r>
              <a:rPr lang="en-US" dirty="0" smtClean="0">
                <a:latin typeface="Times New Roman"/>
                <a:cs typeface="Times New Roman"/>
              </a:rPr>
              <a:t>the </a:t>
            </a:r>
            <a:r>
              <a:rPr lang="en-US" dirty="0">
                <a:latin typeface="Times New Roman"/>
                <a:cs typeface="Times New Roman"/>
              </a:rPr>
              <a:t>human condition</a:t>
            </a:r>
          </a:p>
          <a:p>
            <a:pPr eaLnBrk="1" hangingPunct="1"/>
            <a:endParaRPr lang="en-US" dirty="0" smtClean="0">
              <a:latin typeface="Times New Roman" charset="0"/>
              <a:ea typeface="Times" charset="0"/>
            </a:endParaRPr>
          </a:p>
        </p:txBody>
      </p:sp>
    </p:spTree>
    <p:extLst>
      <p:ext uri="{BB962C8B-B14F-4D97-AF65-F5344CB8AC3E}">
        <p14:creationId xmlns:p14="http://schemas.microsoft.com/office/powerpoint/2010/main" val="376644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971800" y="914400"/>
            <a:ext cx="35814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extBox 4"/>
          <p:cNvSpPr txBox="1"/>
          <p:nvPr/>
        </p:nvSpPr>
        <p:spPr>
          <a:xfrm>
            <a:off x="3200400" y="1066800"/>
            <a:ext cx="3124200" cy="523220"/>
          </a:xfrm>
          <a:prstGeom prst="rect">
            <a:avLst/>
          </a:prstGeom>
          <a:noFill/>
        </p:spPr>
        <p:txBody>
          <a:bodyPr wrap="square" rtlCol="0">
            <a:spAutoFit/>
          </a:bodyPr>
          <a:lstStyle/>
          <a:p>
            <a:pPr algn="ctr"/>
            <a:r>
              <a:rPr lang="en-US" sz="2800" dirty="0" smtClean="0"/>
              <a:t>Trait Variation</a:t>
            </a:r>
            <a:endParaRPr lang="en-US" sz="2800" dirty="0"/>
          </a:p>
        </p:txBody>
      </p:sp>
      <p:sp>
        <p:nvSpPr>
          <p:cNvPr id="6" name="Rounded Rectangle 5"/>
          <p:cNvSpPr/>
          <p:nvPr/>
        </p:nvSpPr>
        <p:spPr bwMode="auto">
          <a:xfrm>
            <a:off x="4572000" y="2209800"/>
            <a:ext cx="4267200" cy="838200"/>
          </a:xfrm>
          <a:prstGeom prst="roundRect">
            <a:avLst/>
          </a:prstGeom>
          <a:solidFill>
            <a:schemeClr val="bg2">
              <a:lumMod val="50000"/>
              <a:lumOff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p:cNvSpPr txBox="1"/>
          <p:nvPr/>
        </p:nvSpPr>
        <p:spPr>
          <a:xfrm>
            <a:off x="4495800" y="2362200"/>
            <a:ext cx="4419600" cy="523220"/>
          </a:xfrm>
          <a:prstGeom prst="rect">
            <a:avLst/>
          </a:prstGeom>
          <a:noFill/>
        </p:spPr>
        <p:txBody>
          <a:bodyPr wrap="square" rtlCol="0">
            <a:spAutoFit/>
          </a:bodyPr>
          <a:lstStyle/>
          <a:p>
            <a:pPr algn="ctr"/>
            <a:r>
              <a:rPr lang="en-US" sz="2800" dirty="0" smtClean="0"/>
              <a:t>Non-Transmitted Variation</a:t>
            </a:r>
            <a:endParaRPr lang="en-US" sz="2800" dirty="0"/>
          </a:p>
        </p:txBody>
      </p:sp>
      <p:sp>
        <p:nvSpPr>
          <p:cNvPr id="8" name="Rounded Rectangle 7"/>
          <p:cNvSpPr/>
          <p:nvPr/>
        </p:nvSpPr>
        <p:spPr bwMode="auto">
          <a:xfrm>
            <a:off x="533400" y="2209800"/>
            <a:ext cx="35814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533400" y="2362200"/>
            <a:ext cx="3581400" cy="523220"/>
          </a:xfrm>
          <a:prstGeom prst="rect">
            <a:avLst/>
          </a:prstGeom>
          <a:noFill/>
        </p:spPr>
        <p:txBody>
          <a:bodyPr wrap="square" rtlCol="0">
            <a:spAutoFit/>
          </a:bodyPr>
          <a:lstStyle/>
          <a:p>
            <a:pPr algn="ctr"/>
            <a:r>
              <a:rPr lang="en-US" sz="2800" dirty="0" smtClean="0"/>
              <a:t>Transmitted Variation</a:t>
            </a:r>
            <a:endParaRPr lang="en-US" sz="2800" dirty="0"/>
          </a:p>
        </p:txBody>
      </p:sp>
      <p:sp>
        <p:nvSpPr>
          <p:cNvPr id="10" name="Rounded Rectangle 9"/>
          <p:cNvSpPr/>
          <p:nvPr/>
        </p:nvSpPr>
        <p:spPr bwMode="auto">
          <a:xfrm>
            <a:off x="3505200" y="3581400"/>
            <a:ext cx="55626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3429000" y="3733800"/>
            <a:ext cx="5715000" cy="523220"/>
          </a:xfrm>
          <a:prstGeom prst="rect">
            <a:avLst/>
          </a:prstGeom>
          <a:noFill/>
        </p:spPr>
        <p:txBody>
          <a:bodyPr wrap="square" rtlCol="0">
            <a:spAutoFit/>
          </a:bodyPr>
          <a:lstStyle/>
          <a:p>
            <a:pPr algn="ctr"/>
            <a:r>
              <a:rPr lang="en-US" sz="2800" dirty="0" smtClean="0"/>
              <a:t>Non-Genetic Transmitted Variation</a:t>
            </a:r>
            <a:endParaRPr lang="en-US" sz="2800" dirty="0"/>
          </a:p>
        </p:txBody>
      </p:sp>
      <p:sp>
        <p:nvSpPr>
          <p:cNvPr id="12" name="Rounded Rectangle 11"/>
          <p:cNvSpPr/>
          <p:nvPr/>
        </p:nvSpPr>
        <p:spPr bwMode="auto">
          <a:xfrm>
            <a:off x="152400" y="3581400"/>
            <a:ext cx="31242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152400" y="3733800"/>
            <a:ext cx="3124200" cy="523220"/>
          </a:xfrm>
          <a:prstGeom prst="rect">
            <a:avLst/>
          </a:prstGeom>
          <a:noFill/>
        </p:spPr>
        <p:txBody>
          <a:bodyPr wrap="square" rtlCol="0">
            <a:spAutoFit/>
          </a:bodyPr>
          <a:lstStyle/>
          <a:p>
            <a:pPr algn="ctr"/>
            <a:r>
              <a:rPr lang="en-US" sz="2800" dirty="0" smtClean="0"/>
              <a:t>Genetic Variation</a:t>
            </a:r>
            <a:endParaRPr lang="en-US" sz="2800" dirty="0"/>
          </a:p>
        </p:txBody>
      </p:sp>
      <p:sp>
        <p:nvSpPr>
          <p:cNvPr id="14" name="TextBox 13"/>
          <p:cNvSpPr txBox="1"/>
          <p:nvPr/>
        </p:nvSpPr>
        <p:spPr>
          <a:xfrm>
            <a:off x="1600200" y="0"/>
            <a:ext cx="6172200" cy="769441"/>
          </a:xfrm>
          <a:prstGeom prst="rect">
            <a:avLst/>
          </a:prstGeom>
          <a:noFill/>
        </p:spPr>
        <p:txBody>
          <a:bodyPr wrap="square" rtlCol="0">
            <a:spAutoFit/>
          </a:bodyPr>
          <a:lstStyle/>
          <a:p>
            <a:pPr algn="ctr"/>
            <a:r>
              <a:rPr lang="en-US" sz="4400" dirty="0" smtClean="0"/>
              <a:t>Inclusive Heritability</a:t>
            </a:r>
            <a:endParaRPr lang="en-US" sz="4400" dirty="0"/>
          </a:p>
        </p:txBody>
      </p:sp>
      <p:cxnSp>
        <p:nvCxnSpPr>
          <p:cNvPr id="16" name="Straight Arrow Connector 15"/>
          <p:cNvCxnSpPr/>
          <p:nvPr/>
        </p:nvCxnSpPr>
        <p:spPr bwMode="auto">
          <a:xfrm flipH="1">
            <a:off x="2895600" y="1828800"/>
            <a:ext cx="1143000" cy="304800"/>
          </a:xfrm>
          <a:prstGeom prst="straightConnector1">
            <a:avLst/>
          </a:prstGeom>
          <a:solidFill>
            <a:schemeClr val="accent1"/>
          </a:solidFill>
          <a:ln w="25400" cap="sq" cmpd="sng" algn="ctr">
            <a:solidFill>
              <a:schemeClr val="tx1"/>
            </a:solidFill>
            <a:prstDash val="solid"/>
            <a:round/>
            <a:headEnd type="none" w="sm" len="sm"/>
            <a:tailEnd type="stealth" w="lg" len="lg"/>
          </a:ln>
          <a:effectLst/>
        </p:spPr>
      </p:cxnSp>
      <p:cxnSp>
        <p:nvCxnSpPr>
          <p:cNvPr id="17" name="Straight Arrow Connector 16"/>
          <p:cNvCxnSpPr/>
          <p:nvPr/>
        </p:nvCxnSpPr>
        <p:spPr bwMode="auto">
          <a:xfrm>
            <a:off x="5562600" y="1828800"/>
            <a:ext cx="1143000" cy="304800"/>
          </a:xfrm>
          <a:prstGeom prst="straightConnector1">
            <a:avLst/>
          </a:prstGeom>
          <a:solidFill>
            <a:schemeClr val="accent1"/>
          </a:solidFill>
          <a:ln w="25400" cap="sq" cmpd="sng" algn="ctr">
            <a:solidFill>
              <a:schemeClr val="tx1"/>
            </a:solidFill>
            <a:prstDash val="solid"/>
            <a:round/>
            <a:headEnd type="none" w="sm" len="sm"/>
            <a:tailEnd type="stealth" w="lg" len="lg"/>
          </a:ln>
          <a:effectLst/>
        </p:spPr>
      </p:cxnSp>
      <p:cxnSp>
        <p:nvCxnSpPr>
          <p:cNvPr id="18" name="Straight Arrow Connector 17"/>
          <p:cNvCxnSpPr/>
          <p:nvPr/>
        </p:nvCxnSpPr>
        <p:spPr bwMode="auto">
          <a:xfrm flipH="1">
            <a:off x="1447800" y="3124200"/>
            <a:ext cx="1143000" cy="304800"/>
          </a:xfrm>
          <a:prstGeom prst="straightConnector1">
            <a:avLst/>
          </a:prstGeom>
          <a:solidFill>
            <a:schemeClr val="accent1"/>
          </a:solidFill>
          <a:ln w="25400" cap="sq" cmpd="sng" algn="ctr">
            <a:solidFill>
              <a:schemeClr val="tx1"/>
            </a:solidFill>
            <a:prstDash val="solid"/>
            <a:round/>
            <a:headEnd type="none" w="sm" len="sm"/>
            <a:tailEnd type="stealth" w="lg" len="lg"/>
          </a:ln>
          <a:effectLst/>
        </p:spPr>
      </p:cxnSp>
      <p:cxnSp>
        <p:nvCxnSpPr>
          <p:cNvPr id="19" name="Straight Arrow Connector 18"/>
          <p:cNvCxnSpPr/>
          <p:nvPr/>
        </p:nvCxnSpPr>
        <p:spPr bwMode="auto">
          <a:xfrm>
            <a:off x="3276600" y="3124200"/>
            <a:ext cx="1143000" cy="304800"/>
          </a:xfrm>
          <a:prstGeom prst="straightConnector1">
            <a:avLst/>
          </a:prstGeom>
          <a:solidFill>
            <a:schemeClr val="accent1"/>
          </a:solidFill>
          <a:ln w="25400" cap="sq" cmpd="sng" algn="ctr">
            <a:solidFill>
              <a:schemeClr val="tx1"/>
            </a:solidFill>
            <a:prstDash val="solid"/>
            <a:round/>
            <a:headEnd type="none" w="sm" len="sm"/>
            <a:tailEnd type="stealth" w="lg" len="lg"/>
          </a:ln>
          <a:effectLst/>
        </p:spPr>
      </p:cxnSp>
      <p:sp>
        <p:nvSpPr>
          <p:cNvPr id="20" name="Rounded Rectangle 19"/>
          <p:cNvSpPr/>
          <p:nvPr/>
        </p:nvSpPr>
        <p:spPr bwMode="auto">
          <a:xfrm>
            <a:off x="228600" y="4953000"/>
            <a:ext cx="27432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TextBox 20"/>
          <p:cNvSpPr txBox="1"/>
          <p:nvPr/>
        </p:nvSpPr>
        <p:spPr>
          <a:xfrm>
            <a:off x="228600" y="5105400"/>
            <a:ext cx="2590800" cy="523220"/>
          </a:xfrm>
          <a:prstGeom prst="rect">
            <a:avLst/>
          </a:prstGeom>
          <a:noFill/>
        </p:spPr>
        <p:txBody>
          <a:bodyPr wrap="square" rtlCol="0">
            <a:spAutoFit/>
          </a:bodyPr>
          <a:lstStyle/>
          <a:p>
            <a:pPr algn="ctr"/>
            <a:r>
              <a:rPr lang="en-US" sz="2800" dirty="0" smtClean="0"/>
              <a:t>Epigenetic</a:t>
            </a:r>
            <a:endParaRPr lang="en-US" sz="2800" dirty="0"/>
          </a:p>
        </p:txBody>
      </p:sp>
      <p:sp>
        <p:nvSpPr>
          <p:cNvPr id="23" name="Rounded Rectangle 22"/>
          <p:cNvSpPr/>
          <p:nvPr/>
        </p:nvSpPr>
        <p:spPr bwMode="auto">
          <a:xfrm>
            <a:off x="228600" y="5943600"/>
            <a:ext cx="27432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p:cNvSpPr txBox="1"/>
          <p:nvPr/>
        </p:nvSpPr>
        <p:spPr>
          <a:xfrm>
            <a:off x="228600" y="6096000"/>
            <a:ext cx="2743200" cy="523220"/>
          </a:xfrm>
          <a:prstGeom prst="rect">
            <a:avLst/>
          </a:prstGeom>
          <a:noFill/>
        </p:spPr>
        <p:txBody>
          <a:bodyPr wrap="square" rtlCol="0">
            <a:spAutoFit/>
          </a:bodyPr>
          <a:lstStyle/>
          <a:p>
            <a:pPr algn="ctr"/>
            <a:r>
              <a:rPr lang="en-US" sz="2800" dirty="0" smtClean="0"/>
              <a:t>Learning</a:t>
            </a:r>
            <a:endParaRPr lang="en-US" sz="2800" dirty="0"/>
          </a:p>
        </p:txBody>
      </p:sp>
      <p:sp>
        <p:nvSpPr>
          <p:cNvPr id="25" name="Rounded Rectangle 24"/>
          <p:cNvSpPr/>
          <p:nvPr/>
        </p:nvSpPr>
        <p:spPr bwMode="auto">
          <a:xfrm>
            <a:off x="3581400" y="4953000"/>
            <a:ext cx="22860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TextBox 25"/>
          <p:cNvSpPr txBox="1"/>
          <p:nvPr/>
        </p:nvSpPr>
        <p:spPr>
          <a:xfrm>
            <a:off x="3581400" y="5105400"/>
            <a:ext cx="2286000" cy="523220"/>
          </a:xfrm>
          <a:prstGeom prst="rect">
            <a:avLst/>
          </a:prstGeom>
          <a:noFill/>
        </p:spPr>
        <p:txBody>
          <a:bodyPr wrap="square" rtlCol="0">
            <a:spAutoFit/>
          </a:bodyPr>
          <a:lstStyle/>
          <a:p>
            <a:pPr algn="ctr"/>
            <a:r>
              <a:rPr lang="en-US" sz="2800" dirty="0" smtClean="0"/>
              <a:t>Parental</a:t>
            </a:r>
            <a:endParaRPr lang="en-US" sz="2800" dirty="0"/>
          </a:p>
        </p:txBody>
      </p:sp>
      <p:sp>
        <p:nvSpPr>
          <p:cNvPr id="27" name="Rounded Rectangle 26"/>
          <p:cNvSpPr/>
          <p:nvPr/>
        </p:nvSpPr>
        <p:spPr bwMode="auto">
          <a:xfrm>
            <a:off x="3581400" y="5943600"/>
            <a:ext cx="22860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3581400" y="6096000"/>
            <a:ext cx="2286000" cy="523220"/>
          </a:xfrm>
          <a:prstGeom prst="rect">
            <a:avLst/>
          </a:prstGeom>
          <a:noFill/>
        </p:spPr>
        <p:txBody>
          <a:bodyPr wrap="square" rtlCol="0">
            <a:spAutoFit/>
          </a:bodyPr>
          <a:lstStyle/>
          <a:p>
            <a:pPr algn="ctr"/>
            <a:r>
              <a:rPr lang="en-US" sz="2800" dirty="0" smtClean="0"/>
              <a:t>Ecological</a:t>
            </a:r>
            <a:endParaRPr lang="en-US" sz="2800" dirty="0"/>
          </a:p>
        </p:txBody>
      </p:sp>
      <p:sp>
        <p:nvSpPr>
          <p:cNvPr id="33" name="Rounded Rectangle 32"/>
          <p:cNvSpPr/>
          <p:nvPr/>
        </p:nvSpPr>
        <p:spPr bwMode="auto">
          <a:xfrm>
            <a:off x="6553200" y="4953000"/>
            <a:ext cx="22860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TextBox 33"/>
          <p:cNvSpPr txBox="1"/>
          <p:nvPr/>
        </p:nvSpPr>
        <p:spPr>
          <a:xfrm>
            <a:off x="6553200" y="5105400"/>
            <a:ext cx="2286000" cy="523220"/>
          </a:xfrm>
          <a:prstGeom prst="rect">
            <a:avLst/>
          </a:prstGeom>
          <a:noFill/>
        </p:spPr>
        <p:txBody>
          <a:bodyPr wrap="square" rtlCol="0">
            <a:spAutoFit/>
          </a:bodyPr>
          <a:lstStyle/>
          <a:p>
            <a:pPr algn="ctr"/>
            <a:r>
              <a:rPr lang="en-US" sz="2800" dirty="0" smtClean="0"/>
              <a:t>Symbolic</a:t>
            </a:r>
            <a:endParaRPr lang="en-US" sz="2800" dirty="0"/>
          </a:p>
        </p:txBody>
      </p:sp>
      <p:sp>
        <p:nvSpPr>
          <p:cNvPr id="35" name="Rounded Rectangle 34"/>
          <p:cNvSpPr/>
          <p:nvPr/>
        </p:nvSpPr>
        <p:spPr bwMode="auto">
          <a:xfrm>
            <a:off x="6553200" y="5943600"/>
            <a:ext cx="2286000" cy="838200"/>
          </a:xfrm>
          <a:prstGeom prst="roundRect">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TextBox 35"/>
          <p:cNvSpPr txBox="1"/>
          <p:nvPr/>
        </p:nvSpPr>
        <p:spPr>
          <a:xfrm>
            <a:off x="6553200" y="6096000"/>
            <a:ext cx="2286000" cy="523220"/>
          </a:xfrm>
          <a:prstGeom prst="rect">
            <a:avLst/>
          </a:prstGeom>
          <a:noFill/>
        </p:spPr>
        <p:txBody>
          <a:bodyPr wrap="square" rtlCol="0">
            <a:spAutoFit/>
          </a:bodyPr>
          <a:lstStyle/>
          <a:p>
            <a:pPr algn="ctr"/>
            <a:r>
              <a:rPr lang="en-US" sz="2800" dirty="0" smtClean="0"/>
              <a:t>Cultural</a:t>
            </a:r>
            <a:endParaRPr lang="en-US" sz="2800" dirty="0"/>
          </a:p>
        </p:txBody>
      </p:sp>
      <p:sp>
        <p:nvSpPr>
          <p:cNvPr id="45" name="TextBox 44"/>
          <p:cNvSpPr txBox="1"/>
          <p:nvPr/>
        </p:nvSpPr>
        <p:spPr>
          <a:xfrm>
            <a:off x="7086600" y="1030069"/>
            <a:ext cx="1828800" cy="646331"/>
          </a:xfrm>
          <a:prstGeom prst="rect">
            <a:avLst/>
          </a:prstGeom>
          <a:noFill/>
        </p:spPr>
        <p:txBody>
          <a:bodyPr wrap="square" rtlCol="0">
            <a:spAutoFit/>
          </a:bodyPr>
          <a:lstStyle/>
          <a:p>
            <a:pPr algn="ctr"/>
            <a:r>
              <a:rPr lang="en-US" dirty="0" err="1"/>
              <a:t>c</a:t>
            </a:r>
            <a:r>
              <a:rPr lang="en-US" dirty="0" err="1" smtClean="0"/>
              <a:t>f</a:t>
            </a:r>
            <a:r>
              <a:rPr lang="en-US" dirty="0" smtClean="0"/>
              <a:t> </a:t>
            </a:r>
            <a:r>
              <a:rPr lang="en-US" dirty="0" err="1" smtClean="0"/>
              <a:t>Danchin</a:t>
            </a:r>
            <a:r>
              <a:rPr lang="en-US" dirty="0" smtClean="0"/>
              <a:t> et al., 2011</a:t>
            </a:r>
            <a:endParaRPr lang="en-US" dirty="0"/>
          </a:p>
        </p:txBody>
      </p:sp>
      <p:sp>
        <p:nvSpPr>
          <p:cNvPr id="46" name="Right Brace 45"/>
          <p:cNvSpPr/>
          <p:nvPr/>
        </p:nvSpPr>
        <p:spPr bwMode="auto">
          <a:xfrm rot="16200000">
            <a:off x="4324350" y="361950"/>
            <a:ext cx="419100" cy="8610600"/>
          </a:xfrm>
          <a:prstGeom prst="rightBrace">
            <a:avLst/>
          </a:prstGeom>
          <a:noFill/>
          <a:ln w="254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278366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24384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Examples in CBS of the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Applicability of </a:t>
            </a:r>
            <a:r>
              <a:rPr lang="en-US" sz="4000" dirty="0" err="1" smtClean="0">
                <a:solidFill>
                  <a:srgbClr val="FFFF00"/>
                </a:solidFill>
                <a:latin typeface="Times New Roman"/>
                <a:cs typeface="Times New Roman"/>
              </a:rPr>
              <a:t>EvoS</a:t>
            </a:r>
            <a:r>
              <a:rPr lang="en-US" sz="4000" dirty="0" smtClean="0">
                <a:solidFill>
                  <a:srgbClr val="FFFF00"/>
                </a:solidFill>
                <a:latin typeface="Times New Roman"/>
                <a:cs typeface="Times New Roman"/>
              </a:rPr>
              <a:t>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1. Psychotherapy as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Applied Evolution Science</a:t>
            </a:r>
            <a:endParaRPr lang="en-US" sz="4000" dirty="0">
              <a:solidFill>
                <a:srgbClr val="FFCC00"/>
              </a:solidFill>
              <a:latin typeface="Times New Roman" charset="0"/>
              <a:ea typeface="+mj-ea"/>
              <a:cs typeface="+mj-cs"/>
            </a:endParaRPr>
          </a:p>
        </p:txBody>
      </p:sp>
    </p:spTree>
    <p:extLst>
      <p:ext uri="{BB962C8B-B14F-4D97-AF65-F5344CB8AC3E}">
        <p14:creationId xmlns:p14="http://schemas.microsoft.com/office/powerpoint/2010/main" val="2222356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a:t>
            </a:r>
            <a:endParaRPr lang="en-US" dirty="0"/>
          </a:p>
        </p:txBody>
      </p:sp>
      <p:pic>
        <p:nvPicPr>
          <p:cNvPr id="4" name="Content Placeholder 3" descr="2210331494_1f76ef7ceb_z.jpg"/>
          <p:cNvPicPr>
            <a:picLocks noGrp="1" noChangeAspect="1"/>
          </p:cNvPicPr>
          <p:nvPr>
            <p:ph idx="1"/>
          </p:nvPr>
        </p:nvPicPr>
        <p:blipFill>
          <a:blip r:embed="rId2">
            <a:extLst>
              <a:ext uri="{28A0092B-C50C-407E-A947-70E740481C1C}">
                <a14:useLocalDpi xmlns:a14="http://schemas.microsoft.com/office/drawing/2010/main" val="0"/>
              </a:ext>
            </a:extLst>
          </a:blip>
          <a:srcRect t="9715" b="9715"/>
          <a:stretch>
            <a:fillRect/>
          </a:stretch>
        </p:blipFill>
        <p:spPr/>
      </p:pic>
    </p:spTree>
    <p:extLst>
      <p:ext uri="{BB962C8B-B14F-4D97-AF65-F5344CB8AC3E}">
        <p14:creationId xmlns:p14="http://schemas.microsoft.com/office/powerpoint/2010/main" val="40476303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Selection</a:t>
            </a:r>
            <a:endParaRPr lang="en-US" dirty="0"/>
          </a:p>
        </p:txBody>
      </p:sp>
      <p:pic>
        <p:nvPicPr>
          <p:cNvPr id="4" name="Content Placeholder 3" descr="4055349950_0d4cfa0721_z.jpg"/>
          <p:cNvPicPr>
            <a:picLocks noGrp="1" noChangeAspect="1"/>
          </p:cNvPicPr>
          <p:nvPr>
            <p:ph idx="1"/>
          </p:nvPr>
        </p:nvPicPr>
        <p:blipFill>
          <a:blip r:embed="rId2">
            <a:extLst>
              <a:ext uri="{28A0092B-C50C-407E-A947-70E740481C1C}">
                <a14:useLocalDpi xmlns:a14="http://schemas.microsoft.com/office/drawing/2010/main" val="0"/>
              </a:ext>
            </a:extLst>
          </a:blip>
          <a:srcRect t="9336" b="9336"/>
          <a:stretch>
            <a:fillRect/>
          </a:stretch>
        </p:blipFill>
        <p:spPr/>
      </p:pic>
    </p:spTree>
    <p:extLst>
      <p:ext uri="{BB962C8B-B14F-4D97-AF65-F5344CB8AC3E}">
        <p14:creationId xmlns:p14="http://schemas.microsoft.com/office/powerpoint/2010/main" val="8939771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a:t>
            </a:r>
            <a:endParaRPr lang="en-US" dirty="0"/>
          </a:p>
        </p:txBody>
      </p:sp>
      <p:pic>
        <p:nvPicPr>
          <p:cNvPr id="4" name="Content Placeholder 3" descr="hoard.tiff"/>
          <p:cNvPicPr>
            <a:picLocks noGrp="1" noChangeAspect="1"/>
          </p:cNvPicPr>
          <p:nvPr>
            <p:ph idx="1"/>
          </p:nvPr>
        </p:nvPicPr>
        <p:blipFill>
          <a:blip r:embed="rId2">
            <a:extLst>
              <a:ext uri="{28A0092B-C50C-407E-A947-70E740481C1C}">
                <a14:useLocalDpi xmlns:a14="http://schemas.microsoft.com/office/drawing/2010/main" val="0"/>
              </a:ext>
            </a:extLst>
          </a:blip>
          <a:srcRect l="3644" r="3644"/>
          <a:stretch>
            <a:fillRect/>
          </a:stretch>
        </p:blipFill>
        <p:spPr/>
      </p:pic>
    </p:spTree>
    <p:extLst>
      <p:ext uri="{BB962C8B-B14F-4D97-AF65-F5344CB8AC3E}">
        <p14:creationId xmlns:p14="http://schemas.microsoft.com/office/powerpoint/2010/main" val="8505173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pic>
        <p:nvPicPr>
          <p:cNvPr id="4" name="Content Placeholder 3" descr="7548841438_3cec35421c_z.jpg"/>
          <p:cNvPicPr>
            <a:picLocks noGrp="1" noChangeAspect="1"/>
          </p:cNvPicPr>
          <p:nvPr>
            <p:ph idx="1"/>
          </p:nvPr>
        </p:nvPicPr>
        <p:blipFill>
          <a:blip r:embed="rId2">
            <a:extLst>
              <a:ext uri="{28A0092B-C50C-407E-A947-70E740481C1C}">
                <a14:useLocalDpi xmlns:a14="http://schemas.microsoft.com/office/drawing/2010/main" val="0"/>
              </a:ext>
            </a:extLst>
          </a:blip>
          <a:srcRect t="9431" b="9431"/>
          <a:stretch>
            <a:fillRect/>
          </a:stretch>
        </p:blipFill>
        <p:spPr/>
      </p:pic>
    </p:spTree>
    <p:extLst>
      <p:ext uri="{BB962C8B-B14F-4D97-AF65-F5344CB8AC3E}">
        <p14:creationId xmlns:p14="http://schemas.microsoft.com/office/powerpoint/2010/main" val="20411930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a:t>
            </a:r>
            <a:endParaRPr lang="en-US" dirty="0"/>
          </a:p>
        </p:txBody>
      </p:sp>
      <p:pic>
        <p:nvPicPr>
          <p:cNvPr id="5" name="Content Placeholder 4" descr="bowls.tiff"/>
          <p:cNvPicPr>
            <a:picLocks noGrp="1" noChangeAspect="1"/>
          </p:cNvPicPr>
          <p:nvPr>
            <p:ph idx="1"/>
          </p:nvPr>
        </p:nvPicPr>
        <p:blipFill>
          <a:blip r:embed="rId2">
            <a:extLst>
              <a:ext uri="{28A0092B-C50C-407E-A947-70E740481C1C}">
                <a14:useLocalDpi xmlns:a14="http://schemas.microsoft.com/office/drawing/2010/main" val="0"/>
              </a:ext>
            </a:extLst>
          </a:blip>
          <a:srcRect t="15013" b="15013"/>
          <a:stretch>
            <a:fillRect/>
          </a:stretch>
        </p:blipFill>
        <p:spPr/>
      </p:pic>
    </p:spTree>
    <p:extLst>
      <p:ext uri="{BB962C8B-B14F-4D97-AF65-F5344CB8AC3E}">
        <p14:creationId xmlns:p14="http://schemas.microsoft.com/office/powerpoint/2010/main" val="8799574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a:t>
            </a:r>
            <a:endParaRPr lang="en-US" dirty="0"/>
          </a:p>
        </p:txBody>
      </p:sp>
      <p:pic>
        <p:nvPicPr>
          <p:cNvPr id="7" name="Picture 6" descr="fac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523999"/>
            <a:ext cx="4953000" cy="4936707"/>
          </a:xfrm>
          <a:prstGeom prst="rect">
            <a:avLst/>
          </a:prstGeom>
        </p:spPr>
      </p:pic>
    </p:spTree>
    <p:extLst>
      <p:ext uri="{BB962C8B-B14F-4D97-AF65-F5344CB8AC3E}">
        <p14:creationId xmlns:p14="http://schemas.microsoft.com/office/powerpoint/2010/main" val="25342049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normAutofit fontScale="90000"/>
          </a:bodyPr>
          <a:lstStyle/>
          <a:p>
            <a:r>
              <a:rPr lang="en-US" dirty="0" smtClean="0"/>
              <a:t>Variation</a:t>
            </a:r>
            <a:br>
              <a:rPr lang="en-US" dirty="0" smtClean="0"/>
            </a:br>
            <a:r>
              <a:rPr lang="en-US" dirty="0" smtClean="0"/>
              <a:t>Selection</a:t>
            </a:r>
            <a:br>
              <a:rPr lang="en-US" dirty="0" smtClean="0"/>
            </a:br>
            <a:r>
              <a:rPr lang="en-US" dirty="0" smtClean="0"/>
              <a:t>Retention</a:t>
            </a:r>
            <a:br>
              <a:rPr lang="en-US" dirty="0" smtClean="0"/>
            </a:br>
            <a:r>
              <a:rPr lang="en-US" dirty="0" smtClean="0"/>
              <a:t/>
            </a:r>
            <a:br>
              <a:rPr lang="en-US" dirty="0" smtClean="0"/>
            </a:br>
            <a:r>
              <a:rPr lang="en-US" dirty="0" smtClean="0"/>
              <a:t>Context </a:t>
            </a:r>
            <a:br>
              <a:rPr lang="en-US" dirty="0" smtClean="0"/>
            </a:br>
            <a:r>
              <a:rPr lang="en-US" dirty="0" smtClean="0"/>
              <a:t>Level </a:t>
            </a:r>
            <a:br>
              <a:rPr lang="en-US" dirty="0" smtClean="0"/>
            </a:br>
            <a:r>
              <a:rPr lang="en-US" dirty="0" smtClean="0"/>
              <a:t>Dimension</a:t>
            </a:r>
            <a:endParaRPr lang="en-US" dirty="0"/>
          </a:p>
        </p:txBody>
      </p:sp>
      <p:sp>
        <p:nvSpPr>
          <p:cNvPr id="4" name="Slide Number Placeholder 3"/>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38</a:t>
            </a:fld>
            <a:endParaRPr lang="en-US">
              <a:solidFill>
                <a:prstClr val="black">
                  <a:tint val="75000"/>
                </a:prstClr>
              </a:solidFill>
              <a:latin typeface="Gotham Medium"/>
            </a:endParaRPr>
          </a:p>
        </p:txBody>
      </p:sp>
      <p:sp>
        <p:nvSpPr>
          <p:cNvPr id="5" name="Footer Placeholder 4"/>
          <p:cNvSpPr>
            <a:spLocks noGrp="1"/>
          </p:cNvSpPr>
          <p:nvPr>
            <p:ph type="ftr" sz="quarter" idx="3"/>
          </p:nvPr>
        </p:nvSpPr>
        <p:spPr/>
        <p:txBody>
          <a:bodyPr/>
          <a:lstStyle/>
          <a:p>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216944083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75084"/>
            <a:ext cx="8042276" cy="1336956"/>
          </a:xfrm>
        </p:spPr>
        <p:txBody>
          <a:bodyPr>
            <a:normAutofit fontScale="90000"/>
          </a:bodyPr>
          <a:lstStyle/>
          <a:p>
            <a:r>
              <a:rPr lang="en-US" dirty="0" smtClean="0"/>
              <a:t>Enemies of Variation: Avoidance</a:t>
            </a:r>
            <a:endParaRPr lang="en-US" dirty="0"/>
          </a:p>
        </p:txBody>
      </p:sp>
      <p:pic>
        <p:nvPicPr>
          <p:cNvPr id="4" name="Content Placeholder 3" descr="1434428832_ef4d4bca08_z.jpg"/>
          <p:cNvPicPr>
            <a:picLocks noGrp="1" noChangeAspect="1"/>
          </p:cNvPicPr>
          <p:nvPr>
            <p:ph idx="1"/>
          </p:nvPr>
        </p:nvPicPr>
        <p:blipFill>
          <a:blip r:embed="rId2">
            <a:extLst>
              <a:ext uri="{28A0092B-C50C-407E-A947-70E740481C1C}">
                <a14:useLocalDpi xmlns:a14="http://schemas.microsoft.com/office/drawing/2010/main" val="0"/>
              </a:ext>
            </a:extLst>
          </a:blip>
          <a:srcRect t="1454" b="1454"/>
          <a:stretch>
            <a:fillRect/>
          </a:stretch>
        </p:blipFill>
        <p:spPr>
          <a:xfrm>
            <a:off x="549275" y="1984375"/>
            <a:ext cx="8042275" cy="4343400"/>
          </a:xfrm>
        </p:spPr>
      </p:pic>
    </p:spTree>
    <p:extLst>
      <p:ext uri="{BB962C8B-B14F-4D97-AF65-F5344CB8AC3E}">
        <p14:creationId xmlns:p14="http://schemas.microsoft.com/office/powerpoint/2010/main" val="38452734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33400" y="914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sz="4000" dirty="0" smtClean="0">
                <a:solidFill>
                  <a:srgbClr val="FFFF00"/>
                </a:solidFill>
                <a:latin typeface="Times New Roman"/>
                <a:cs typeface="Times New Roman"/>
              </a:rPr>
              <a:t>Our Proximal Goal</a:t>
            </a:r>
            <a:endParaRPr lang="en-US" sz="4000" dirty="0">
              <a:solidFill>
                <a:srgbClr val="FFCC00"/>
              </a:solidFill>
              <a:latin typeface="Times New Roman" charset="0"/>
              <a:ea typeface="+mj-ea"/>
              <a:cs typeface="+mj-cs"/>
            </a:endParaRPr>
          </a:p>
        </p:txBody>
      </p:sp>
      <p:sp>
        <p:nvSpPr>
          <p:cNvPr id="5" name="Rectangle 14"/>
          <p:cNvSpPr txBox="1">
            <a:spLocks noChangeArrowheads="1"/>
          </p:cNvSpPr>
          <p:nvPr/>
        </p:nvSpPr>
        <p:spPr bwMode="auto">
          <a:xfrm>
            <a:off x="609600" y="2362200"/>
            <a:ext cx="82296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dirty="0">
                <a:latin typeface="Times New Roman"/>
                <a:cs typeface="Times New Roman"/>
              </a:rPr>
              <a:t>P</a:t>
            </a:r>
            <a:r>
              <a:rPr lang="en-US" dirty="0" smtClean="0">
                <a:latin typeface="Times New Roman"/>
                <a:cs typeface="Times New Roman"/>
              </a:rPr>
              <a:t>redicting </a:t>
            </a:r>
            <a:r>
              <a:rPr lang="en-US" dirty="0">
                <a:latin typeface="Times New Roman"/>
                <a:cs typeface="Times New Roman"/>
              </a:rPr>
              <a:t>and </a:t>
            </a:r>
            <a:r>
              <a:rPr lang="en-US" dirty="0" smtClean="0">
                <a:latin typeface="Times New Roman"/>
                <a:cs typeface="Times New Roman"/>
              </a:rPr>
              <a:t>influencing – with </a:t>
            </a:r>
            <a:r>
              <a:rPr lang="en-US" dirty="0">
                <a:latin typeface="Times New Roman"/>
                <a:cs typeface="Times New Roman"/>
              </a:rPr>
              <a:t>precision, scope, and depth </a:t>
            </a:r>
            <a:r>
              <a:rPr lang="en-US" dirty="0" smtClean="0">
                <a:latin typeface="Times New Roman"/>
                <a:cs typeface="Times New Roman"/>
              </a:rPr>
              <a:t>– whole </a:t>
            </a:r>
            <a:r>
              <a:rPr lang="en-US" dirty="0">
                <a:latin typeface="Times New Roman"/>
                <a:cs typeface="Times New Roman"/>
              </a:rPr>
              <a:t>organisms </a:t>
            </a:r>
            <a:r>
              <a:rPr lang="en-US" dirty="0" smtClean="0">
                <a:latin typeface="Times New Roman"/>
                <a:cs typeface="Times New Roman"/>
              </a:rPr>
              <a:t>interacting </a:t>
            </a:r>
            <a:r>
              <a:rPr lang="en-US" dirty="0">
                <a:latin typeface="Times New Roman"/>
                <a:cs typeface="Times New Roman"/>
              </a:rPr>
              <a:t>in and with a context </a:t>
            </a:r>
            <a:r>
              <a:rPr lang="en-US" dirty="0" smtClean="0">
                <a:latin typeface="Times New Roman"/>
                <a:cs typeface="Times New Roman"/>
              </a:rPr>
              <a:t>considered </a:t>
            </a:r>
            <a:r>
              <a:rPr lang="en-US" dirty="0">
                <a:latin typeface="Times New Roman"/>
                <a:cs typeface="Times New Roman"/>
              </a:rPr>
              <a:t>historically and </a:t>
            </a:r>
            <a:r>
              <a:rPr lang="en-US" dirty="0" err="1" smtClean="0">
                <a:latin typeface="Times New Roman"/>
                <a:cs typeface="Times New Roman"/>
              </a:rPr>
              <a:t>situationally</a:t>
            </a:r>
            <a:r>
              <a:rPr lang="en-US" dirty="0">
                <a:latin typeface="Times New Roman"/>
                <a:cs typeface="Times New Roman"/>
              </a:rPr>
              <a:t>.</a:t>
            </a:r>
            <a:r>
              <a:rPr lang="en-US" dirty="0" smtClean="0">
                <a:latin typeface="Times New Roman"/>
                <a:cs typeface="Times New Roman"/>
              </a:rPr>
              <a:t> </a:t>
            </a:r>
            <a:endParaRPr lang="en-US" dirty="0" smtClean="0">
              <a:latin typeface="Times New Roman"/>
              <a:ea typeface="Times" charset="0"/>
              <a:cs typeface="Times New Roman"/>
            </a:endParaRPr>
          </a:p>
        </p:txBody>
      </p:sp>
    </p:spTree>
    <p:extLst>
      <p:ext uri="{BB962C8B-B14F-4D97-AF65-F5344CB8AC3E}">
        <p14:creationId xmlns:p14="http://schemas.microsoft.com/office/powerpoint/2010/main" val="1558882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75084"/>
            <a:ext cx="8042276" cy="1336956"/>
          </a:xfrm>
        </p:spPr>
        <p:txBody>
          <a:bodyPr>
            <a:normAutofit fontScale="90000"/>
          </a:bodyPr>
          <a:lstStyle/>
          <a:p>
            <a:r>
              <a:rPr lang="en-US" dirty="0" smtClean="0"/>
              <a:t>Enemies of Variation: </a:t>
            </a:r>
            <a:br>
              <a:rPr lang="en-US" dirty="0" smtClean="0"/>
            </a:br>
            <a:r>
              <a:rPr lang="en-US" dirty="0" smtClean="0"/>
              <a:t>Excessive Verbal Rule Following</a:t>
            </a:r>
            <a:endParaRPr lang="en-US" dirty="0"/>
          </a:p>
        </p:txBody>
      </p:sp>
      <p:pic>
        <p:nvPicPr>
          <p:cNvPr id="5" name="Content Placeholder 4" descr="dots.tiff"/>
          <p:cNvPicPr>
            <a:picLocks noGrp="1" noChangeAspect="1"/>
          </p:cNvPicPr>
          <p:nvPr>
            <p:ph idx="1"/>
          </p:nvPr>
        </p:nvPicPr>
        <p:blipFill>
          <a:blip r:embed="rId2">
            <a:extLst>
              <a:ext uri="{28A0092B-C50C-407E-A947-70E740481C1C}">
                <a14:useLocalDpi xmlns:a14="http://schemas.microsoft.com/office/drawing/2010/main" val="0"/>
              </a:ext>
            </a:extLst>
          </a:blip>
          <a:srcRect t="6182" b="6182"/>
          <a:stretch>
            <a:fillRect/>
          </a:stretch>
        </p:blipFill>
        <p:spPr>
          <a:xfrm>
            <a:off x="549275" y="2133600"/>
            <a:ext cx="8042276" cy="4343400"/>
          </a:xfrm>
        </p:spPr>
      </p:pic>
    </p:spTree>
    <p:extLst>
      <p:ext uri="{BB962C8B-B14F-4D97-AF65-F5344CB8AC3E}">
        <p14:creationId xmlns:p14="http://schemas.microsoft.com/office/powerpoint/2010/main" val="17334381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03274"/>
            <a:ext cx="8042276" cy="1336956"/>
          </a:xfrm>
        </p:spPr>
        <p:txBody>
          <a:bodyPr>
            <a:normAutofit fontScale="90000"/>
          </a:bodyPr>
          <a:lstStyle/>
          <a:p>
            <a:r>
              <a:rPr lang="en-US" dirty="0" smtClean="0"/>
              <a:t>Avoidance and Excessive Verbal Rule Following are Linked: The Mind Puts Our Hearts on a Leash</a:t>
            </a:r>
            <a:endParaRPr lang="en-US" dirty="0"/>
          </a:p>
        </p:txBody>
      </p:sp>
      <p:pic>
        <p:nvPicPr>
          <p:cNvPr id="4" name="Content Placeholder 3" descr="6831446637_eb139da363_o.jpg"/>
          <p:cNvPicPr>
            <a:picLocks noGrp="1" noChangeAspect="1"/>
          </p:cNvPicPr>
          <p:nvPr>
            <p:ph idx="1"/>
          </p:nvPr>
        </p:nvPicPr>
        <p:blipFill>
          <a:blip r:embed="rId2">
            <a:extLst>
              <a:ext uri="{28A0092B-C50C-407E-A947-70E740481C1C}">
                <a14:useLocalDpi xmlns:a14="http://schemas.microsoft.com/office/drawing/2010/main" val="0"/>
              </a:ext>
            </a:extLst>
          </a:blip>
          <a:srcRect t="8456" b="8456"/>
          <a:stretch>
            <a:fillRect/>
          </a:stretch>
        </p:blipFill>
        <p:spPr>
          <a:xfrm>
            <a:off x="549275" y="2124075"/>
            <a:ext cx="8042275" cy="4343400"/>
          </a:xfrm>
        </p:spPr>
      </p:pic>
    </p:spTree>
    <p:extLst>
      <p:ext uri="{BB962C8B-B14F-4D97-AF65-F5344CB8AC3E}">
        <p14:creationId xmlns:p14="http://schemas.microsoft.com/office/powerpoint/2010/main" val="8275289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6404"/>
            <a:ext cx="8042276" cy="1336956"/>
          </a:xfrm>
        </p:spPr>
        <p:txBody>
          <a:bodyPr>
            <a:normAutofit fontScale="90000"/>
          </a:bodyPr>
          <a:lstStyle/>
          <a:p>
            <a:r>
              <a:rPr lang="en-US" dirty="0" smtClean="0"/>
              <a:t>The ACT / Third Wave Solution</a:t>
            </a:r>
            <a:r>
              <a:rPr lang="en-US" dirty="0"/>
              <a:t>: </a:t>
            </a:r>
            <a:br>
              <a:rPr lang="en-US" dirty="0"/>
            </a:br>
            <a:r>
              <a:rPr lang="en-US" dirty="0"/>
              <a:t>Put </a:t>
            </a:r>
            <a:r>
              <a:rPr lang="en-US" dirty="0" smtClean="0"/>
              <a:t>the </a:t>
            </a:r>
            <a:r>
              <a:rPr lang="en-US" dirty="0"/>
              <a:t>Mind on a Leash</a:t>
            </a:r>
          </a:p>
        </p:txBody>
      </p:sp>
      <p:pic>
        <p:nvPicPr>
          <p:cNvPr id="6" name="Picture 5" descr="8228136736_5d298d6609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265" y="1899471"/>
            <a:ext cx="5751997" cy="4394885"/>
          </a:xfrm>
          <a:prstGeom prst="rect">
            <a:avLst/>
          </a:prstGeom>
        </p:spPr>
      </p:pic>
      <p:pic>
        <p:nvPicPr>
          <p:cNvPr id="7" name="Picture 6"/>
          <p:cNvPicPr>
            <a:picLocks noChangeAspect="1"/>
          </p:cNvPicPr>
          <p:nvPr/>
        </p:nvPicPr>
        <p:blipFill>
          <a:blip r:embed="rId3"/>
          <a:stretch>
            <a:fillRect/>
          </a:stretch>
        </p:blipFill>
        <p:spPr>
          <a:xfrm>
            <a:off x="2365085" y="5162476"/>
            <a:ext cx="1398806" cy="1067463"/>
          </a:xfrm>
          <a:prstGeom prst="rect">
            <a:avLst/>
          </a:prstGeom>
        </p:spPr>
      </p:pic>
    </p:spTree>
    <p:extLst>
      <p:ext uri="{BB962C8B-B14F-4D97-AF65-F5344CB8AC3E}">
        <p14:creationId xmlns:p14="http://schemas.microsoft.com/office/powerpoint/2010/main" val="29815002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7381"/>
            <a:ext cx="8042276" cy="1336956"/>
          </a:xfrm>
        </p:spPr>
        <p:txBody>
          <a:bodyPr/>
          <a:lstStyle/>
          <a:p>
            <a:r>
              <a:rPr lang="en-US" dirty="0" smtClean="0"/>
              <a:t>Promote Variation</a:t>
            </a:r>
            <a:endParaRPr lang="en-US" dirty="0"/>
          </a:p>
        </p:txBody>
      </p:sp>
      <p:pic>
        <p:nvPicPr>
          <p:cNvPr id="5" name="Content Placeholder 4" descr="emotions.tiff"/>
          <p:cNvPicPr>
            <a:picLocks noGrp="1" noChangeAspect="1"/>
          </p:cNvPicPr>
          <p:nvPr>
            <p:ph idx="1"/>
          </p:nvPr>
        </p:nvPicPr>
        <p:blipFill>
          <a:blip r:embed="rId2">
            <a:extLst>
              <a:ext uri="{28A0092B-C50C-407E-A947-70E740481C1C}">
                <a14:useLocalDpi xmlns:a14="http://schemas.microsoft.com/office/drawing/2010/main" val="0"/>
              </a:ext>
            </a:extLst>
          </a:blip>
          <a:srcRect t="7025" b="7025"/>
          <a:stretch>
            <a:fillRect/>
          </a:stretch>
        </p:blipFill>
        <p:spPr>
          <a:xfrm>
            <a:off x="457200" y="1600200"/>
            <a:ext cx="8229600" cy="4419599"/>
          </a:xfrm>
        </p:spPr>
      </p:pic>
    </p:spTree>
    <p:extLst>
      <p:ext uri="{BB962C8B-B14F-4D97-AF65-F5344CB8AC3E}">
        <p14:creationId xmlns:p14="http://schemas.microsoft.com/office/powerpoint/2010/main" val="3571686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03274"/>
            <a:ext cx="8042276" cy="1336956"/>
          </a:xfrm>
        </p:spPr>
        <p:txBody>
          <a:bodyPr>
            <a:normAutofit/>
          </a:bodyPr>
          <a:lstStyle/>
          <a:p>
            <a:r>
              <a:rPr lang="en-US" dirty="0" smtClean="0"/>
              <a:t>Fit the Moment Inside and Out</a:t>
            </a:r>
          </a:p>
        </p:txBody>
      </p:sp>
      <p:pic>
        <p:nvPicPr>
          <p:cNvPr id="3" name="Picture 2" descr="5032376885_3447a5e7aa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29" y="1926544"/>
            <a:ext cx="6263565" cy="4513451"/>
          </a:xfrm>
          <a:prstGeom prst="rect">
            <a:avLst/>
          </a:prstGeom>
          <a:effectLst>
            <a:softEdge rad="508000"/>
          </a:effectLst>
        </p:spPr>
      </p:pic>
    </p:spTree>
    <p:extLst>
      <p:ext uri="{BB962C8B-B14F-4D97-AF65-F5344CB8AC3E}">
        <p14:creationId xmlns:p14="http://schemas.microsoft.com/office/powerpoint/2010/main" val="19780671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52400"/>
            <a:ext cx="8042276" cy="1336956"/>
          </a:xfrm>
        </p:spPr>
        <p:txBody>
          <a:bodyPr>
            <a:normAutofit fontScale="90000"/>
          </a:bodyPr>
          <a:lstStyle/>
          <a:p>
            <a:r>
              <a:rPr lang="en-US" dirty="0" smtClean="0"/>
              <a:t/>
            </a:r>
            <a:br>
              <a:rPr lang="en-US" dirty="0" smtClean="0"/>
            </a:br>
            <a:r>
              <a:rPr lang="en-US" dirty="0" smtClean="0"/>
              <a:t>Pick Your Selection Criterion</a:t>
            </a:r>
            <a:endParaRPr lang="en-US" dirty="0"/>
          </a:p>
        </p:txBody>
      </p:sp>
      <p:pic>
        <p:nvPicPr>
          <p:cNvPr id="7" name="Picture 6" descr="3234099003_ec2bf8e9ef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23834"/>
            <a:ext cx="6096000" cy="4705350"/>
          </a:xfrm>
          <a:prstGeom prst="rect">
            <a:avLst/>
          </a:prstGeom>
        </p:spPr>
      </p:pic>
    </p:spTree>
    <p:extLst>
      <p:ext uri="{BB962C8B-B14F-4D97-AF65-F5344CB8AC3E}">
        <p14:creationId xmlns:p14="http://schemas.microsoft.com/office/powerpoint/2010/main" val="42782893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03274"/>
            <a:ext cx="8042276" cy="1336956"/>
          </a:xfrm>
        </p:spPr>
        <p:txBody>
          <a:bodyPr>
            <a:normAutofit/>
          </a:bodyPr>
          <a:lstStyle/>
          <a:p>
            <a:r>
              <a:rPr lang="en-US" dirty="0" smtClean="0"/>
              <a:t>Groove What Works</a:t>
            </a:r>
            <a:endParaRPr lang="en-US" dirty="0"/>
          </a:p>
        </p:txBody>
      </p:sp>
      <p:pic>
        <p:nvPicPr>
          <p:cNvPr id="4" name="Picture 3"/>
          <p:cNvPicPr>
            <a:picLocks noChangeAspect="1"/>
          </p:cNvPicPr>
          <p:nvPr/>
        </p:nvPicPr>
        <p:blipFill>
          <a:blip r:embed="rId2"/>
          <a:stretch>
            <a:fillRect/>
          </a:stretch>
        </p:blipFill>
        <p:spPr>
          <a:xfrm>
            <a:off x="3048000" y="2022780"/>
            <a:ext cx="2971800" cy="4454220"/>
          </a:xfrm>
          <a:prstGeom prst="rect">
            <a:avLst/>
          </a:prstGeom>
        </p:spPr>
      </p:pic>
    </p:spTree>
    <p:extLst>
      <p:ext uri="{BB962C8B-B14F-4D97-AF65-F5344CB8AC3E}">
        <p14:creationId xmlns:p14="http://schemas.microsoft.com/office/powerpoint/2010/main" val="315361967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6610" name="Object 2"/>
          <p:cNvGraphicFramePr>
            <a:graphicFrameLocks noGrp="1" noChangeAspect="1"/>
          </p:cNvGraphicFramePr>
          <p:nvPr>
            <p:ph/>
          </p:nvPr>
        </p:nvGraphicFramePr>
        <p:xfrm>
          <a:off x="1219200" y="1095375"/>
          <a:ext cx="5410200" cy="4467225"/>
        </p:xfrm>
        <a:graphic>
          <a:graphicData uri="http://schemas.openxmlformats.org/presentationml/2006/ole">
            <mc:AlternateContent xmlns:mc="http://schemas.openxmlformats.org/markup-compatibility/2006">
              <mc:Choice xmlns:v="urn:schemas-microsoft-com:vml" Requires="v">
                <p:oleObj spid="_x0000_s1074" name="CorelDRAW" r:id="rId3" imgW="5588000" imgH="4330700" progId="">
                  <p:embed/>
                </p:oleObj>
              </mc:Choice>
              <mc:Fallback>
                <p:oleObj name="CorelDRAW" r:id="rId3" imgW="5588000" imgH="43307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095375"/>
                        <a:ext cx="54102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6611" name="WordArt 3"/>
          <p:cNvSpPr>
            <a:spLocks noChangeArrowheads="1" noChangeShapeType="1" noTextEdit="1"/>
          </p:cNvSpPr>
          <p:nvPr/>
        </p:nvSpPr>
        <p:spPr bwMode="auto">
          <a:xfrm>
            <a:off x="3276600" y="2133600"/>
            <a:ext cx="2743200" cy="2286000"/>
          </a:xfrm>
          <a:prstGeom prst="rect">
            <a:avLst/>
          </a:prstGeom>
        </p:spPr>
        <p:txBody>
          <a:bodyPr spcFirstLastPara="1" wrap="none" fromWordArt="1">
            <a:prstTxWarp prst="textArchUp">
              <a:avLst>
                <a:gd name="adj" fmla="val 9727515"/>
              </a:avLst>
            </a:prstTxWarp>
          </a:bodyPr>
          <a:lstStyle/>
          <a:p>
            <a:pPr algn="ctr" eaLnBrk="1" hangingPunct="1"/>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7"/>
          <p:cNvGrpSpPr>
            <a:grpSpLocks/>
          </p:cNvGrpSpPr>
          <p:nvPr/>
        </p:nvGrpSpPr>
        <p:grpSpPr bwMode="auto">
          <a:xfrm>
            <a:off x="914400" y="304800"/>
            <a:ext cx="2133600" cy="5410200"/>
            <a:chOff x="576" y="192"/>
            <a:chExt cx="1344" cy="3408"/>
          </a:xfrm>
        </p:grpSpPr>
        <p:sp>
          <p:nvSpPr>
            <p:cNvPr id="196613" name="Text Box 4"/>
            <p:cNvSpPr txBox="1">
              <a:spLocks noChangeArrowheads="1"/>
            </p:cNvSpPr>
            <p:nvPr/>
          </p:nvSpPr>
          <p:spPr bwMode="auto">
            <a:xfrm>
              <a:off x="576" y="192"/>
              <a:ext cx="12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0000"/>
                  </a:solidFill>
                </a:rPr>
                <a:t>Open</a:t>
              </a:r>
            </a:p>
          </p:txBody>
        </p:sp>
        <p:sp>
          <p:nvSpPr>
            <p:cNvPr id="196614" name="Rectangle 6"/>
            <p:cNvSpPr>
              <a:spLocks noChangeArrowheads="1"/>
            </p:cNvSpPr>
            <p:nvPr/>
          </p:nvSpPr>
          <p:spPr bwMode="auto">
            <a:xfrm>
              <a:off x="576" y="912"/>
              <a:ext cx="1344" cy="26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ea typeface="ＭＳ Ｐゴシック" charset="0"/>
                <a:cs typeface="ＭＳ Ｐゴシック"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7634" name="Object 2"/>
          <p:cNvGraphicFramePr>
            <a:graphicFrameLocks noGrp="1" noChangeAspect="1"/>
          </p:cNvGraphicFramePr>
          <p:nvPr>
            <p:ph/>
          </p:nvPr>
        </p:nvGraphicFramePr>
        <p:xfrm>
          <a:off x="1371600" y="533400"/>
          <a:ext cx="5057775" cy="5867400"/>
        </p:xfrm>
        <a:graphic>
          <a:graphicData uri="http://schemas.openxmlformats.org/presentationml/2006/ole">
            <mc:AlternateContent xmlns:mc="http://schemas.openxmlformats.org/markup-compatibility/2006">
              <mc:Choice xmlns:v="urn:schemas-microsoft-com:vml" Requires="v">
                <p:oleObj spid="_x0000_s816178" name="CorelDRAW" r:id="rId3" imgW="5588000" imgH="6070600" progId="">
                  <p:embed/>
                </p:oleObj>
              </mc:Choice>
              <mc:Fallback>
                <p:oleObj name="CorelDRAW" r:id="rId3" imgW="5588000" imgH="6070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5057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7635" name="WordArt 3"/>
          <p:cNvSpPr>
            <a:spLocks noChangeArrowheads="1" noChangeShapeType="1" noTextEdit="1"/>
          </p:cNvSpPr>
          <p:nvPr/>
        </p:nvSpPr>
        <p:spPr bwMode="auto">
          <a:xfrm>
            <a:off x="3276600" y="2133600"/>
            <a:ext cx="2667000" cy="2286000"/>
          </a:xfrm>
          <a:prstGeom prst="rect">
            <a:avLst/>
          </a:prstGeom>
        </p:spPr>
        <p:txBody>
          <a:bodyPr spcFirstLastPara="1" wrap="none" fromWordArt="1">
            <a:prstTxWarp prst="textArchUp">
              <a:avLst>
                <a:gd name="adj" fmla="val 9698900"/>
              </a:avLst>
            </a:prstTxWarp>
          </a:bodyPr>
          <a:lstStyle/>
          <a:p>
            <a:pPr algn="ctr" eaLnBrk="1" hangingPunct="1"/>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6"/>
          <p:cNvGrpSpPr>
            <a:grpSpLocks/>
          </p:cNvGrpSpPr>
          <p:nvPr/>
        </p:nvGrpSpPr>
        <p:grpSpPr bwMode="auto">
          <a:xfrm>
            <a:off x="3124200" y="152400"/>
            <a:ext cx="2819400" cy="6172200"/>
            <a:chOff x="1968" y="96"/>
            <a:chExt cx="1776" cy="3888"/>
          </a:xfrm>
        </p:grpSpPr>
        <p:sp>
          <p:nvSpPr>
            <p:cNvPr id="197637" name="Text Box 4"/>
            <p:cNvSpPr txBox="1">
              <a:spLocks noChangeArrowheads="1"/>
            </p:cNvSpPr>
            <p:nvPr/>
          </p:nvSpPr>
          <p:spPr bwMode="auto">
            <a:xfrm>
              <a:off x="2016" y="2736"/>
              <a:ext cx="168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smtClean="0">
                  <a:solidFill>
                    <a:srgbClr val="000000"/>
                  </a:solidFill>
                </a:rPr>
                <a:t>Aware</a:t>
              </a:r>
              <a:endParaRPr lang="en-US" sz="3600" dirty="0">
                <a:solidFill>
                  <a:srgbClr val="000000"/>
                </a:solidFill>
              </a:endParaRPr>
            </a:p>
          </p:txBody>
        </p:sp>
        <p:sp>
          <p:nvSpPr>
            <p:cNvPr id="197638" name="Rectangle 5"/>
            <p:cNvSpPr>
              <a:spLocks noChangeArrowheads="1"/>
            </p:cNvSpPr>
            <p:nvPr/>
          </p:nvSpPr>
          <p:spPr bwMode="auto">
            <a:xfrm>
              <a:off x="1968" y="96"/>
              <a:ext cx="1776" cy="38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ea typeface="ＭＳ Ｐゴシック" charset="0"/>
                <a:cs typeface="ＭＳ Ｐゴシック"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8658" name="Object 2"/>
          <p:cNvGraphicFramePr>
            <a:graphicFrameLocks noGrp="1" noChangeAspect="1"/>
          </p:cNvGraphicFramePr>
          <p:nvPr>
            <p:ph/>
          </p:nvPr>
        </p:nvGraphicFramePr>
        <p:xfrm>
          <a:off x="1371600" y="533400"/>
          <a:ext cx="6469063" cy="5867400"/>
        </p:xfrm>
        <a:graphic>
          <a:graphicData uri="http://schemas.openxmlformats.org/presentationml/2006/ole">
            <mc:AlternateContent xmlns:mc="http://schemas.openxmlformats.org/markup-compatibility/2006">
              <mc:Choice xmlns:v="urn:schemas-microsoft-com:vml" Requires="v">
                <p:oleObj spid="_x0000_s817202" name="CorelDRAW" r:id="rId3" imgW="7150100" imgH="6070600" progId="">
                  <p:embed/>
                </p:oleObj>
              </mc:Choice>
              <mc:Fallback>
                <p:oleObj name="CorelDRAW" r:id="rId3" imgW="7150100" imgH="6070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646906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98659" name="WordArt 3"/>
          <p:cNvSpPr>
            <a:spLocks noChangeArrowheads="1" noChangeShapeType="1" noTextEdit="1"/>
          </p:cNvSpPr>
          <p:nvPr/>
        </p:nvSpPr>
        <p:spPr bwMode="auto">
          <a:xfrm>
            <a:off x="3276600" y="2133600"/>
            <a:ext cx="2667000" cy="2286000"/>
          </a:xfrm>
          <a:prstGeom prst="rect">
            <a:avLst/>
          </a:prstGeom>
        </p:spPr>
        <p:txBody>
          <a:bodyPr spcFirstLastPara="1" wrap="none" fromWordArt="1">
            <a:prstTxWarp prst="textArchUp">
              <a:avLst>
                <a:gd name="adj" fmla="val 9698900"/>
              </a:avLst>
            </a:prstTxWarp>
          </a:bodyPr>
          <a:lstStyle/>
          <a:p>
            <a:pPr algn="ctr" eaLnBrk="1" hangingPunct="1"/>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4"/>
          <p:cNvGrpSpPr>
            <a:grpSpLocks/>
          </p:cNvGrpSpPr>
          <p:nvPr/>
        </p:nvGrpSpPr>
        <p:grpSpPr bwMode="auto">
          <a:xfrm>
            <a:off x="6019800" y="152400"/>
            <a:ext cx="2286000" cy="5562600"/>
            <a:chOff x="528" y="96"/>
            <a:chExt cx="1440" cy="3504"/>
          </a:xfrm>
        </p:grpSpPr>
        <p:sp>
          <p:nvSpPr>
            <p:cNvPr id="198661" name="Text Box 5"/>
            <p:cNvSpPr txBox="1">
              <a:spLocks noChangeArrowheads="1"/>
            </p:cNvSpPr>
            <p:nvPr/>
          </p:nvSpPr>
          <p:spPr bwMode="auto">
            <a:xfrm>
              <a:off x="528" y="96"/>
              <a:ext cx="1440"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0000"/>
                  </a:solidFill>
                </a:rPr>
                <a:t>Actively Engaged</a:t>
              </a:r>
            </a:p>
          </p:txBody>
        </p:sp>
        <p:sp>
          <p:nvSpPr>
            <p:cNvPr id="198662" name="Rectangle 6"/>
            <p:cNvSpPr>
              <a:spLocks noChangeArrowheads="1"/>
            </p:cNvSpPr>
            <p:nvPr/>
          </p:nvSpPr>
          <p:spPr bwMode="auto">
            <a:xfrm>
              <a:off x="576" y="912"/>
              <a:ext cx="1344" cy="26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ea typeface="ＭＳ Ｐゴシック" charset="0"/>
                <a:cs typeface="ＭＳ Ｐゴシック"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33400" y="4572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sz="4000" dirty="0" smtClean="0">
                <a:solidFill>
                  <a:srgbClr val="FFFF00"/>
                </a:solidFill>
                <a:latin typeface="Times New Roman"/>
                <a:cs typeface="Times New Roman"/>
              </a:rPr>
              <a:t>Depth Means</a:t>
            </a:r>
            <a:endParaRPr lang="en-US" sz="4000" dirty="0">
              <a:solidFill>
                <a:srgbClr val="FFCC00"/>
              </a:solidFill>
              <a:latin typeface="Times New Roman" charset="0"/>
              <a:ea typeface="+mj-ea"/>
              <a:cs typeface="+mj-cs"/>
            </a:endParaRPr>
          </a:p>
        </p:txBody>
      </p:sp>
      <p:sp>
        <p:nvSpPr>
          <p:cNvPr id="5" name="Rectangle 14"/>
          <p:cNvSpPr txBox="1">
            <a:spLocks noChangeArrowheads="1"/>
          </p:cNvSpPr>
          <p:nvPr/>
        </p:nvSpPr>
        <p:spPr bwMode="auto">
          <a:xfrm>
            <a:off x="609600" y="1905000"/>
            <a:ext cx="79248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dirty="0" smtClean="0">
                <a:latin typeface="Times New Roman"/>
                <a:cs typeface="Times New Roman"/>
              </a:rPr>
              <a:t>No gaps in the fabric of science</a:t>
            </a:r>
          </a:p>
          <a:p>
            <a:r>
              <a:rPr lang="en-US" dirty="0" smtClean="0">
                <a:latin typeface="Times New Roman"/>
                <a:cs typeface="Times New Roman"/>
              </a:rPr>
              <a:t>As a monistic field we view behavioral science as part of the life sciences and biology</a:t>
            </a:r>
          </a:p>
          <a:p>
            <a:r>
              <a:rPr lang="en-US" dirty="0" smtClean="0">
                <a:latin typeface="Times New Roman"/>
                <a:cs typeface="Times New Roman"/>
              </a:rPr>
              <a:t>BUT our core units include context </a:t>
            </a:r>
            <a:r>
              <a:rPr lang="en-US" dirty="0">
                <a:latin typeface="Times New Roman"/>
                <a:cs typeface="Times New Roman"/>
              </a:rPr>
              <a:t>considered historically and </a:t>
            </a:r>
            <a:r>
              <a:rPr lang="en-US" dirty="0" err="1" smtClean="0">
                <a:latin typeface="Times New Roman"/>
                <a:cs typeface="Times New Roman"/>
              </a:rPr>
              <a:t>situationally</a:t>
            </a:r>
            <a:endParaRPr lang="en-US" dirty="0" smtClean="0">
              <a:latin typeface="Times New Roman"/>
              <a:cs typeface="Times New Roman"/>
            </a:endParaRPr>
          </a:p>
          <a:p>
            <a:r>
              <a:rPr lang="en-US" dirty="0">
                <a:latin typeface="Times New Roman"/>
                <a:cs typeface="Times New Roman"/>
              </a:rPr>
              <a:t>So how is </a:t>
            </a:r>
            <a:r>
              <a:rPr lang="en-US" dirty="0" smtClean="0">
                <a:latin typeface="Times New Roman"/>
                <a:cs typeface="Times New Roman"/>
              </a:rPr>
              <a:t>contextual behavioral </a:t>
            </a:r>
            <a:r>
              <a:rPr lang="en-US" dirty="0">
                <a:latin typeface="Times New Roman"/>
                <a:cs typeface="Times New Roman"/>
              </a:rPr>
              <a:t>science going to deal with </a:t>
            </a:r>
            <a:r>
              <a:rPr lang="en-US" dirty="0" smtClean="0">
                <a:latin typeface="Times New Roman"/>
                <a:cs typeface="Times New Roman"/>
              </a:rPr>
              <a:t>biology and neuroscience?</a:t>
            </a:r>
            <a:endParaRPr lang="en-US" dirty="0">
              <a:latin typeface="Times New Roman"/>
              <a:cs typeface="Times New Roman"/>
            </a:endParaRPr>
          </a:p>
          <a:p>
            <a:endParaRPr lang="en-US" dirty="0" smtClean="0">
              <a:latin typeface="Times New Roman"/>
              <a:cs typeface="Times New Roman"/>
            </a:endParaRPr>
          </a:p>
        </p:txBody>
      </p:sp>
    </p:spTree>
    <p:extLst>
      <p:ext uri="{BB962C8B-B14F-4D97-AF65-F5344CB8AC3E}">
        <p14:creationId xmlns:p14="http://schemas.microsoft.com/office/powerpoint/2010/main" val="18096970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r>
              <a:rPr lang="en-US" dirty="0" err="1" smtClean="0"/>
              <a:t>EvoS</a:t>
            </a:r>
            <a:r>
              <a:rPr lang="en-US" dirty="0" smtClean="0"/>
              <a:t> Adds Understanding and</a:t>
            </a:r>
            <a:br>
              <a:rPr lang="en-US" dirty="0" smtClean="0"/>
            </a:br>
            <a:r>
              <a:rPr lang="en-US" dirty="0" smtClean="0"/>
              <a:t>New Methods</a:t>
            </a:r>
            <a:br>
              <a:rPr lang="en-US" dirty="0" smtClean="0"/>
            </a:br>
            <a:r>
              <a:rPr lang="en-US" dirty="0"/>
              <a:t/>
            </a:r>
            <a:br>
              <a:rPr lang="en-US" dirty="0"/>
            </a:br>
            <a:r>
              <a:rPr lang="en-US" dirty="0" smtClean="0"/>
              <a:t>Variation – Flexible </a:t>
            </a:r>
            <a:r>
              <a:rPr lang="en-US" i="1" dirty="0" smtClean="0"/>
              <a:t>and New</a:t>
            </a:r>
            <a:br>
              <a:rPr lang="en-US" i="1" dirty="0" smtClean="0"/>
            </a:br>
            <a:r>
              <a:rPr lang="en-US" dirty="0" smtClean="0"/>
              <a:t>Selection - Values</a:t>
            </a:r>
            <a:br>
              <a:rPr lang="en-US" dirty="0" smtClean="0"/>
            </a:br>
            <a:r>
              <a:rPr lang="en-US" dirty="0" smtClean="0"/>
              <a:t>Retention - Habits</a:t>
            </a:r>
            <a:br>
              <a:rPr lang="en-US" dirty="0" smtClean="0"/>
            </a:br>
            <a:r>
              <a:rPr lang="en-US" dirty="0" smtClean="0"/>
              <a:t>Context – Consciously </a:t>
            </a:r>
            <a:br>
              <a:rPr lang="en-US" dirty="0" smtClean="0"/>
            </a:br>
            <a:r>
              <a:rPr lang="en-US" dirty="0" smtClean="0"/>
              <a:t>Here and Now</a:t>
            </a:r>
            <a:br>
              <a:rPr lang="en-US" dirty="0" smtClean="0"/>
            </a:br>
            <a:r>
              <a:rPr lang="en-US" dirty="0" smtClean="0"/>
              <a:t>Level – </a:t>
            </a:r>
            <a:r>
              <a:rPr lang="en-US" i="1" dirty="0" smtClean="0"/>
              <a:t>Whole and Social</a:t>
            </a:r>
            <a:br>
              <a:rPr lang="en-US" i="1" dirty="0" smtClean="0"/>
            </a:br>
            <a:r>
              <a:rPr lang="en-US" dirty="0" smtClean="0"/>
              <a:t>Dimension – </a:t>
            </a:r>
            <a:r>
              <a:rPr lang="en-US" i="1" dirty="0" smtClean="0"/>
              <a:t>In Balance</a:t>
            </a:r>
            <a:endParaRPr lang="en-US" i="1" dirty="0"/>
          </a:p>
        </p:txBody>
      </p:sp>
      <p:sp>
        <p:nvSpPr>
          <p:cNvPr id="4" name="Slide Number Placeholder 3"/>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50</a:t>
            </a:fld>
            <a:endParaRPr lang="en-US">
              <a:solidFill>
                <a:prstClr val="black">
                  <a:tint val="75000"/>
                </a:prstClr>
              </a:solidFill>
              <a:latin typeface="Gotham Medium"/>
            </a:endParaRPr>
          </a:p>
        </p:txBody>
      </p:sp>
    </p:spTree>
    <p:extLst>
      <p:ext uri="{BB962C8B-B14F-4D97-AF65-F5344CB8AC3E}">
        <p14:creationId xmlns:p14="http://schemas.microsoft.com/office/powerpoint/2010/main" val="18994554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24384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Examples in CBS</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a:solidFill>
                  <a:srgbClr val="FFFF00"/>
                </a:solidFill>
                <a:latin typeface="Times New Roman"/>
                <a:cs typeface="Times New Roman"/>
              </a:rPr>
              <a:t>2</a:t>
            </a:r>
            <a:r>
              <a:rPr lang="en-US" sz="4000" dirty="0" smtClean="0">
                <a:solidFill>
                  <a:srgbClr val="FFFF00"/>
                </a:solidFill>
                <a:latin typeface="Times New Roman"/>
                <a:cs typeface="Times New Roman"/>
              </a:rPr>
              <a:t>. Cooperative Basis of RFT</a:t>
            </a:r>
            <a:endParaRPr lang="en-US" sz="4000" dirty="0">
              <a:solidFill>
                <a:srgbClr val="FFCC00"/>
              </a:solidFill>
              <a:latin typeface="Times New Roman" charset="0"/>
              <a:ea typeface="+mj-ea"/>
              <a:cs typeface="+mj-cs"/>
            </a:endParaRPr>
          </a:p>
        </p:txBody>
      </p:sp>
    </p:spTree>
    <p:extLst>
      <p:ext uri="{BB962C8B-B14F-4D97-AF65-F5344CB8AC3E}">
        <p14:creationId xmlns:p14="http://schemas.microsoft.com/office/powerpoint/2010/main" val="1667554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838200" y="152400"/>
            <a:ext cx="7696200" cy="1162050"/>
          </a:xfrm>
        </p:spPr>
        <p:txBody>
          <a:bodyPr/>
          <a:lstStyle/>
          <a:p>
            <a:pPr eaLnBrk="1" hangingPunct="1"/>
            <a:r>
              <a:rPr lang="en-US" sz="4000" b="1">
                <a:latin typeface="Arial" charset="0"/>
                <a:cs typeface="Arial" charset="0"/>
              </a:rPr>
              <a:t>Reward Cooperation</a:t>
            </a:r>
          </a:p>
        </p:txBody>
      </p:sp>
      <p:pic>
        <p:nvPicPr>
          <p:cNvPr id="175106" name="Picture 2" descr="4672821037_876225a5c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95600"/>
            <a:ext cx="50673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descr="2486897687_4f40bf2824.jpg"/>
          <p:cNvPicPr>
            <a:picLocks noChangeAspect="1"/>
          </p:cNvPicPr>
          <p:nvPr/>
        </p:nvPicPr>
        <p:blipFill>
          <a:blip r:embed="rId4">
            <a:extLst>
              <a:ext uri="{28A0092B-C50C-407E-A947-70E740481C1C}">
                <a14:useLocalDpi xmlns:a14="http://schemas.microsoft.com/office/drawing/2010/main" val="0"/>
              </a:ext>
            </a:extLst>
          </a:blip>
          <a:srcRect l="22246" t="3992" r="6436" b="33250"/>
          <a:stretch>
            <a:fillRect/>
          </a:stretch>
        </p:blipFill>
        <p:spPr bwMode="auto">
          <a:xfrm>
            <a:off x="609600" y="1524000"/>
            <a:ext cx="4038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1010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a:xfrm>
            <a:off x="838200" y="304800"/>
            <a:ext cx="7696200" cy="1162050"/>
          </a:xfrm>
        </p:spPr>
        <p:txBody>
          <a:bodyPr/>
          <a:lstStyle/>
          <a:p>
            <a:pPr eaLnBrk="1" hangingPunct="1"/>
            <a:r>
              <a:rPr lang="en-US" sz="4000" b="1">
                <a:latin typeface="Arial" charset="0"/>
                <a:cs typeface="Arial" charset="0"/>
              </a:rPr>
              <a:t>Understand of Intentionality</a:t>
            </a:r>
          </a:p>
        </p:txBody>
      </p:sp>
      <p:pic>
        <p:nvPicPr>
          <p:cNvPr id="177154" name="Picture 1" descr="558304470_8dfd330a3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05000"/>
            <a:ext cx="6350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40602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457200" y="457200"/>
            <a:ext cx="8229600" cy="1143000"/>
          </a:xfrm>
        </p:spPr>
        <p:txBody>
          <a:bodyPr/>
          <a:lstStyle/>
          <a:p>
            <a:pPr eaLnBrk="1" hangingPunct="1"/>
            <a:r>
              <a:rPr lang="en-US" sz="4000" dirty="0" smtClean="0">
                <a:solidFill>
                  <a:srgbClr val="000000"/>
                </a:solidFill>
                <a:latin typeface="Arial" charset="0"/>
                <a:ea typeface="Times New Roman" charset="0"/>
              </a:rPr>
              <a:t>The Beginning AADRR</a:t>
            </a:r>
            <a:endParaRPr lang="en-US" sz="4000" dirty="0">
              <a:solidFill>
                <a:srgbClr val="000000"/>
              </a:solidFill>
              <a:latin typeface="Arial" charset="0"/>
              <a:ea typeface="Arial" charset="0"/>
              <a:cs typeface="Arial" charset="0"/>
            </a:endParaRPr>
          </a:p>
        </p:txBody>
      </p:sp>
      <p:pic>
        <p:nvPicPr>
          <p:cNvPr id="104450" name="Picture 4" descr="4414061019_3e4d5dbfc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63888"/>
            <a:ext cx="21812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descr="1818302534_873443535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09800"/>
            <a:ext cx="30797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Box 6"/>
          <p:cNvSpPr txBox="1">
            <a:spLocks noChangeArrowheads="1"/>
          </p:cNvSpPr>
          <p:nvPr/>
        </p:nvSpPr>
        <p:spPr bwMode="auto">
          <a:xfrm>
            <a:off x="3352800" y="4800600"/>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000" smtClean="0">
                <a:solidFill>
                  <a:prstClr val="black"/>
                </a:solidFill>
              </a:rPr>
              <a:t>“</a:t>
            </a:r>
            <a:r>
              <a:rPr lang="en-US" altLang="ja-JP" sz="4000" smtClean="0">
                <a:solidFill>
                  <a:prstClr val="black"/>
                </a:solidFill>
              </a:rPr>
              <a:t>Apple</a:t>
            </a:r>
            <a:r>
              <a:rPr lang="ja-JP" altLang="en-US" sz="4000" smtClean="0">
                <a:solidFill>
                  <a:prstClr val="black"/>
                </a:solidFill>
              </a:rPr>
              <a:t>”</a:t>
            </a:r>
            <a:endParaRPr lang="en-US" sz="4000" smtClean="0">
              <a:solidFill>
                <a:prstClr val="black"/>
              </a:solidFill>
            </a:endParaRPr>
          </a:p>
        </p:txBody>
      </p:sp>
      <p:cxnSp>
        <p:nvCxnSpPr>
          <p:cNvPr id="9" name="Straight Arrow Connector 8"/>
          <p:cNvCxnSpPr/>
          <p:nvPr/>
        </p:nvCxnSpPr>
        <p:spPr>
          <a:xfrm>
            <a:off x="3429000" y="3886200"/>
            <a:ext cx="990600" cy="838200"/>
          </a:xfrm>
          <a:prstGeom prst="straightConnector1">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457200" y="457200"/>
            <a:ext cx="3581400" cy="5638800"/>
          </a:xfrm>
        </p:spPr>
        <p:txBody>
          <a:bodyPr/>
          <a:lstStyle/>
          <a:p>
            <a:pPr eaLnBrk="1" hangingPunct="1"/>
            <a:r>
              <a:rPr lang="ja-JP" altLang="en-US" sz="4000">
                <a:solidFill>
                  <a:srgbClr val="000000"/>
                </a:solidFill>
                <a:latin typeface="Arial" charset="0"/>
                <a:ea typeface="ＭＳ Ｐゴシック" charset="0"/>
                <a:cs typeface="Times New Roman" charset="0"/>
              </a:rPr>
              <a:t>“</a:t>
            </a:r>
            <a:r>
              <a:rPr lang="en-US" altLang="ja-JP" sz="4000">
                <a:solidFill>
                  <a:srgbClr val="000000"/>
                </a:solidFill>
                <a:latin typeface="Arial" charset="0"/>
                <a:ea typeface="ＭＳ Ｐゴシック" charset="0"/>
                <a:cs typeface="Times New Roman" charset="0"/>
              </a:rPr>
              <a:t>Where</a:t>
            </a:r>
            <a:r>
              <a:rPr lang="ja-JP" altLang="en-US" sz="4000">
                <a:solidFill>
                  <a:srgbClr val="000000"/>
                </a:solidFill>
                <a:latin typeface="Arial" charset="0"/>
                <a:ea typeface="ＭＳ Ｐゴシック" charset="0"/>
                <a:cs typeface="Times New Roman" charset="0"/>
              </a:rPr>
              <a:t>’</a:t>
            </a:r>
            <a:r>
              <a:rPr lang="en-US" altLang="ja-JP" sz="4000">
                <a:solidFill>
                  <a:srgbClr val="000000"/>
                </a:solidFill>
                <a:latin typeface="Arial" charset="0"/>
                <a:ea typeface="ＭＳ Ｐゴシック" charset="0"/>
                <a:cs typeface="Times New Roman" charset="0"/>
              </a:rPr>
              <a:t>s the Apple?</a:t>
            </a:r>
            <a:r>
              <a:rPr lang="ja-JP" altLang="en-US" sz="4000">
                <a:solidFill>
                  <a:srgbClr val="000000"/>
                </a:solidFill>
                <a:latin typeface="Arial" charset="0"/>
                <a:ea typeface="ＭＳ Ｐゴシック" charset="0"/>
                <a:cs typeface="Times New Roman" charset="0"/>
              </a:rPr>
              <a:t>”</a:t>
            </a:r>
            <a:endParaRPr lang="en-US" sz="4000">
              <a:solidFill>
                <a:srgbClr val="000000"/>
              </a:solidFill>
              <a:latin typeface="Arial" charset="0"/>
              <a:ea typeface="ＭＳ Ｐゴシック" charset="0"/>
              <a:cs typeface="ＭＳ Ｐゴシック" charset="0"/>
            </a:endParaRPr>
          </a:p>
        </p:txBody>
      </p:sp>
      <p:pic>
        <p:nvPicPr>
          <p:cNvPr id="106498" name="Picture 7" descr="2055843126_d5f7191dc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371475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228600" y="228600"/>
            <a:ext cx="8763000" cy="1162050"/>
          </a:xfrm>
        </p:spPr>
        <p:txBody>
          <a:bodyPr/>
          <a:lstStyle/>
          <a:p>
            <a:pPr eaLnBrk="1" hangingPunct="1"/>
            <a:r>
              <a:rPr lang="en-US" b="1" dirty="0">
                <a:latin typeface="Arial" charset="0"/>
                <a:ea typeface="ＭＳ Ｐゴシック" charset="0"/>
                <a:cs typeface="Arial" charset="0"/>
              </a:rPr>
              <a:t/>
            </a:r>
            <a:br>
              <a:rPr lang="en-US" b="1" dirty="0">
                <a:latin typeface="Arial" charset="0"/>
                <a:ea typeface="ＭＳ Ｐゴシック" charset="0"/>
                <a:cs typeface="Arial" charset="0"/>
              </a:rPr>
            </a:br>
            <a:r>
              <a:rPr lang="en-US" sz="4000" b="1" dirty="0">
                <a:latin typeface="Arial" charset="0"/>
                <a:ea typeface="ＭＳ Ｐゴシック" charset="0"/>
                <a:cs typeface="Arial" charset="0"/>
              </a:rPr>
              <a:t> Derived Mutuality was </a:t>
            </a:r>
            <a:r>
              <a:rPr lang="en-US" sz="4000" b="1" dirty="0" smtClean="0">
                <a:latin typeface="Arial" charset="0"/>
                <a:ea typeface="ＭＳ Ｐゴシック" charset="0"/>
                <a:cs typeface="Arial" charset="0"/>
              </a:rPr>
              <a:t>Initially a Social Cooperative Act Based on Non-Verbal Perspective Taking</a:t>
            </a:r>
            <a:endParaRPr lang="en-US" b="1" dirty="0">
              <a:latin typeface="Arial" charset="0"/>
              <a:ea typeface="ＭＳ Ｐゴシック" charset="0"/>
              <a:cs typeface="Arial" charset="0"/>
            </a:endParaRPr>
          </a:p>
        </p:txBody>
      </p:sp>
      <p:pic>
        <p:nvPicPr>
          <p:cNvPr id="108546" name="Picture 1" descr="6460461967_0e482f7d9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953000"/>
            <a:ext cx="23368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2" descr="6460476773_acd9a1b6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43200"/>
            <a:ext cx="2184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3" descr="4961810612_685b42e1f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09800"/>
            <a:ext cx="375602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4961808870_269833cc5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048000"/>
            <a:ext cx="19621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24384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Examples in CBS</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3. Psychopathology and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Experiential Avoidance</a:t>
            </a:r>
            <a:endParaRPr lang="en-US" sz="4000" dirty="0">
              <a:solidFill>
                <a:srgbClr val="FFCC00"/>
              </a:solidFill>
              <a:latin typeface="Times New Roman" charset="0"/>
              <a:ea typeface="+mj-ea"/>
              <a:cs typeface="+mj-cs"/>
            </a:endParaRPr>
          </a:p>
        </p:txBody>
      </p:sp>
    </p:spTree>
    <p:extLst>
      <p:ext uri="{BB962C8B-B14F-4D97-AF65-F5344CB8AC3E}">
        <p14:creationId xmlns:p14="http://schemas.microsoft.com/office/powerpoint/2010/main" val="3658699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199" y="304800"/>
            <a:ext cx="8395855" cy="1143000"/>
          </a:xfrm>
        </p:spPr>
        <p:txBody>
          <a:bodyPr/>
          <a:lstStyle/>
          <a:p>
            <a:pPr eaLnBrk="1" hangingPunct="1">
              <a:defRPr/>
            </a:pPr>
            <a:r>
              <a:rPr lang="en-US" sz="4000" dirty="0" smtClean="0">
                <a:solidFill>
                  <a:srgbClr val="FFFF00"/>
                </a:solidFill>
                <a:latin typeface="Times New Roman"/>
                <a:cs typeface="Times New Roman"/>
              </a:rPr>
              <a:t>The Collapse of the DSM</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and the Rise of </a:t>
            </a:r>
            <a:r>
              <a:rPr lang="en-US" sz="4000" dirty="0" err="1" smtClean="0">
                <a:solidFill>
                  <a:srgbClr val="FFFF00"/>
                </a:solidFill>
                <a:latin typeface="Times New Roman"/>
                <a:cs typeface="Times New Roman"/>
              </a:rPr>
              <a:t>RDoC</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828800"/>
            <a:ext cx="7772400" cy="4114800"/>
          </a:xfrm>
          <a:noFill/>
        </p:spPr>
        <p:txBody>
          <a:bodyPr/>
          <a:lstStyle/>
          <a:p>
            <a:pPr eaLnBrk="1" hangingPunct="1"/>
            <a:r>
              <a:rPr lang="en-US" sz="2800" dirty="0">
                <a:latin typeface="Times New Roman" charset="0"/>
                <a:ea typeface="Times" charset="0"/>
              </a:rPr>
              <a:t>M</a:t>
            </a:r>
            <a:r>
              <a:rPr lang="en-US" sz="2800" dirty="0" smtClean="0">
                <a:latin typeface="Times New Roman" charset="0"/>
                <a:ea typeface="Times" charset="0"/>
              </a:rPr>
              <a:t>atrix </a:t>
            </a:r>
            <a:r>
              <a:rPr lang="en-US" sz="2800" dirty="0">
                <a:latin typeface="Times New Roman" charset="0"/>
                <a:ea typeface="Times" charset="0"/>
              </a:rPr>
              <a:t>of five major domains (Negative Valence Systems, Positive Valence Systems, Cognitive Systems, Systems for Social Process, and Arousal &amp; Regulatory Systems) </a:t>
            </a:r>
            <a:endParaRPr lang="en-US" sz="2800" dirty="0" smtClean="0">
              <a:latin typeface="Times New Roman" charset="0"/>
              <a:ea typeface="Times" charset="0"/>
            </a:endParaRPr>
          </a:p>
          <a:p>
            <a:pPr eaLnBrk="1" hangingPunct="1"/>
            <a:r>
              <a:rPr lang="en-US" sz="2800" dirty="0" smtClean="0">
                <a:latin typeface="Times New Roman" charset="0"/>
                <a:ea typeface="Times" charset="0"/>
              </a:rPr>
              <a:t>Seven levels </a:t>
            </a:r>
            <a:r>
              <a:rPr lang="en-US" sz="2800" dirty="0">
                <a:latin typeface="Times New Roman" charset="0"/>
                <a:ea typeface="Times" charset="0"/>
              </a:rPr>
              <a:t>of analysis: gene, molecules, cells, circuits, physiology, behavior, &amp; self-report. </a:t>
            </a:r>
            <a:endParaRPr lang="en-US" sz="2800" dirty="0" smtClean="0">
              <a:latin typeface="Times New Roman" charset="0"/>
              <a:ea typeface="Times" charset="0"/>
            </a:endParaRPr>
          </a:p>
          <a:p>
            <a:pPr eaLnBrk="1" hangingPunct="1"/>
            <a:r>
              <a:rPr lang="en-US" sz="2800" dirty="0" smtClean="0">
                <a:latin typeface="Times New Roman" charset="0"/>
                <a:ea typeface="Times" charset="0"/>
              </a:rPr>
              <a:t>But the report makes clear even in the last </a:t>
            </a:r>
            <a:r>
              <a:rPr lang="en-US" sz="2800" dirty="0">
                <a:latin typeface="Times New Roman" charset="0"/>
                <a:ea typeface="Times" charset="0"/>
              </a:rPr>
              <a:t>two areas </a:t>
            </a:r>
            <a:r>
              <a:rPr lang="en-US" sz="2800" dirty="0" smtClean="0">
                <a:latin typeface="Times New Roman" charset="0"/>
                <a:ea typeface="Times" charset="0"/>
              </a:rPr>
              <a:t>“</a:t>
            </a:r>
            <a:r>
              <a:rPr lang="en-US" sz="2800" dirty="0" err="1" smtClean="0">
                <a:latin typeface="Times New Roman" charset="0"/>
                <a:ea typeface="Times" charset="0"/>
              </a:rPr>
              <a:t>RDoC</a:t>
            </a:r>
            <a:r>
              <a:rPr lang="en-US" sz="2800" dirty="0" smtClean="0">
                <a:latin typeface="Times New Roman" charset="0"/>
                <a:ea typeface="Times" charset="0"/>
              </a:rPr>
              <a:t> </a:t>
            </a:r>
            <a:r>
              <a:rPr lang="en-US" sz="2800" dirty="0">
                <a:latin typeface="Times New Roman" charset="0"/>
                <a:ea typeface="Times" charset="0"/>
              </a:rPr>
              <a:t>is an attempt to explore the biological systems relating to these psychological constructs.” </a:t>
            </a:r>
          </a:p>
        </p:txBody>
      </p:sp>
    </p:spTree>
    <p:extLst>
      <p:ext uri="{BB962C8B-B14F-4D97-AF65-F5344CB8AC3E}">
        <p14:creationId xmlns:p14="http://schemas.microsoft.com/office/powerpoint/2010/main" val="4204220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381000"/>
            <a:ext cx="8229600" cy="1143000"/>
          </a:xfrm>
        </p:spPr>
        <p:txBody>
          <a:bodyPr/>
          <a:lstStyle/>
          <a:p>
            <a:pPr eaLnBrk="1" hangingPunct="1">
              <a:defRPr/>
            </a:pPr>
            <a:r>
              <a:rPr lang="en-US" sz="4000" dirty="0" smtClean="0">
                <a:solidFill>
                  <a:srgbClr val="FFFF00"/>
                </a:solidFill>
                <a:latin typeface="Times New Roman"/>
                <a:cs typeface="Times New Roman"/>
              </a:rPr>
              <a:t>The Problem with </a:t>
            </a:r>
            <a:r>
              <a:rPr lang="en-US" sz="4000" dirty="0" err="1" smtClean="0">
                <a:solidFill>
                  <a:srgbClr val="FFFF00"/>
                </a:solidFill>
                <a:latin typeface="Times New Roman"/>
                <a:cs typeface="Times New Roman"/>
              </a:rPr>
              <a:t>RDoC</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905000"/>
            <a:ext cx="7543800" cy="4114800"/>
          </a:xfrm>
          <a:noFill/>
        </p:spPr>
        <p:txBody>
          <a:bodyPr/>
          <a:lstStyle/>
          <a:p>
            <a:pPr eaLnBrk="1" hangingPunct="1"/>
            <a:r>
              <a:rPr lang="en-US" sz="2800" dirty="0" smtClean="0">
                <a:latin typeface="Times New Roman" charset="0"/>
                <a:ea typeface="Times" charset="0"/>
              </a:rPr>
              <a:t>In addition to the biocentrism ….</a:t>
            </a:r>
          </a:p>
          <a:p>
            <a:pPr eaLnBrk="1" hangingPunct="1"/>
            <a:r>
              <a:rPr lang="en-US" sz="2800" dirty="0" smtClean="0">
                <a:latin typeface="Times New Roman" charset="0"/>
                <a:ea typeface="Times" charset="0"/>
              </a:rPr>
              <a:t>Once again: where is context?</a:t>
            </a:r>
          </a:p>
          <a:p>
            <a:pPr eaLnBrk="1" hangingPunct="1"/>
            <a:r>
              <a:rPr lang="en-US" sz="2800" dirty="0" smtClean="0">
                <a:latin typeface="Times New Roman" charset="0"/>
                <a:ea typeface="Times" charset="0"/>
              </a:rPr>
              <a:t>Once again: where is theory?</a:t>
            </a:r>
          </a:p>
          <a:p>
            <a:pPr eaLnBrk="1" hangingPunct="1"/>
            <a:r>
              <a:rPr lang="en-US" sz="2800" dirty="0" smtClean="0">
                <a:latin typeface="Times New Roman" charset="0"/>
                <a:ea typeface="Times" charset="0"/>
              </a:rPr>
              <a:t>True, we can’t use narrow speculative theory but why </a:t>
            </a:r>
            <a:r>
              <a:rPr lang="en-US" sz="2800" dirty="0">
                <a:latin typeface="Times New Roman" charset="0"/>
                <a:ea typeface="Times" charset="0"/>
              </a:rPr>
              <a:t>not use the best established </a:t>
            </a:r>
            <a:r>
              <a:rPr lang="en-US" sz="2800" dirty="0" smtClean="0">
                <a:latin typeface="Times New Roman" charset="0"/>
                <a:ea typeface="Times" charset="0"/>
              </a:rPr>
              <a:t>integrative theory </a:t>
            </a:r>
            <a:r>
              <a:rPr lang="en-US" sz="2800" dirty="0">
                <a:latin typeface="Times New Roman" charset="0"/>
                <a:ea typeface="Times" charset="0"/>
              </a:rPr>
              <a:t>in the life sciences to structure </a:t>
            </a:r>
            <a:r>
              <a:rPr lang="en-US" sz="2800" dirty="0" err="1">
                <a:latin typeface="Times New Roman" charset="0"/>
                <a:ea typeface="Times" charset="0"/>
              </a:rPr>
              <a:t>RDoC</a:t>
            </a:r>
            <a:r>
              <a:rPr lang="en-US" sz="2800" dirty="0" smtClean="0">
                <a:latin typeface="Times New Roman" charset="0"/>
                <a:ea typeface="Times" charset="0"/>
              </a:rPr>
              <a:t>?</a:t>
            </a:r>
          </a:p>
          <a:p>
            <a:pPr eaLnBrk="1" hangingPunct="1"/>
            <a:r>
              <a:rPr lang="en-US" sz="2800" dirty="0" smtClean="0">
                <a:latin typeface="Times New Roman" charset="0"/>
                <a:ea typeface="Times" charset="0"/>
              </a:rPr>
              <a:t>There is an evolutionarily sensible way to proceed</a:t>
            </a:r>
            <a:endParaRPr lang="en-US" sz="2800" dirty="0">
              <a:latin typeface="Times New Roman" charset="0"/>
              <a:ea typeface="Times" charset="0"/>
            </a:endParaRPr>
          </a:p>
        </p:txBody>
      </p:sp>
    </p:spTree>
    <p:extLst>
      <p:ext uri="{BB962C8B-B14F-4D97-AF65-F5344CB8AC3E}">
        <p14:creationId xmlns:p14="http://schemas.microsoft.com/office/powerpoint/2010/main" val="3716443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457200"/>
            <a:ext cx="8229600" cy="1143000"/>
          </a:xfrm>
        </p:spPr>
        <p:txBody>
          <a:bodyPr/>
          <a:lstStyle/>
          <a:p>
            <a:pPr eaLnBrk="1" hangingPunct="1">
              <a:defRPr/>
            </a:pPr>
            <a:r>
              <a:rPr lang="en-US" sz="4000" dirty="0" smtClean="0">
                <a:solidFill>
                  <a:srgbClr val="FFFF00"/>
                </a:solidFill>
                <a:latin typeface="Times New Roman"/>
                <a:cs typeface="Times New Roman"/>
              </a:rPr>
              <a:t>While not Rejecting it, CBS is Cautious About Biological Causality</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2133600"/>
            <a:ext cx="8229600" cy="4114800"/>
          </a:xfrm>
          <a:noFill/>
        </p:spPr>
        <p:txBody>
          <a:bodyPr/>
          <a:lstStyle/>
          <a:p>
            <a:pPr eaLnBrk="1" hangingPunct="1"/>
            <a:r>
              <a:rPr lang="en-US" sz="3600" dirty="0" smtClean="0">
                <a:latin typeface="Times New Roman" charset="0"/>
                <a:ea typeface="Times" charset="0"/>
              </a:rPr>
              <a:t>“</a:t>
            </a:r>
            <a:r>
              <a:rPr lang="en-US" sz="3600" dirty="0">
                <a:latin typeface="Times New Roman" charset="0"/>
                <a:ea typeface="Times" charset="0"/>
              </a:rPr>
              <a:t>C</a:t>
            </a:r>
            <a:r>
              <a:rPr lang="en-US" sz="3600" dirty="0" smtClean="0">
                <a:latin typeface="Times New Roman" charset="0"/>
                <a:ea typeface="Times" charset="0"/>
              </a:rPr>
              <a:t>ause” is a </a:t>
            </a:r>
            <a:r>
              <a:rPr lang="en-US" sz="3600" i="1" dirty="0" smtClean="0">
                <a:latin typeface="Times New Roman" charset="0"/>
                <a:ea typeface="Times" charset="0"/>
              </a:rPr>
              <a:t>functional</a:t>
            </a:r>
            <a:r>
              <a:rPr lang="en-US" sz="3600" dirty="0" smtClean="0">
                <a:latin typeface="Times New Roman" charset="0"/>
                <a:ea typeface="Times" charset="0"/>
              </a:rPr>
              <a:t> term and thus causes need to be </a:t>
            </a:r>
            <a:r>
              <a:rPr lang="en-US" sz="3600" dirty="0" err="1" smtClean="0">
                <a:latin typeface="Times New Roman" charset="0"/>
                <a:ea typeface="Times" charset="0"/>
              </a:rPr>
              <a:t>manipulable</a:t>
            </a:r>
            <a:endParaRPr lang="en-US" sz="3600" dirty="0" smtClean="0">
              <a:latin typeface="Times New Roman" charset="0"/>
              <a:ea typeface="Times" charset="0"/>
            </a:endParaRPr>
          </a:p>
          <a:p>
            <a:pPr eaLnBrk="1" hangingPunct="1"/>
            <a:r>
              <a:rPr lang="en-US" sz="3600" dirty="0" smtClean="0">
                <a:latin typeface="Times New Roman" charset="0"/>
                <a:ea typeface="Times" charset="0"/>
              </a:rPr>
              <a:t>It often seems to diminish a focus on history and situation – on context</a:t>
            </a:r>
          </a:p>
          <a:p>
            <a:pPr eaLnBrk="1" hangingPunct="1"/>
            <a:r>
              <a:rPr lang="en-US" sz="3600" dirty="0" smtClean="0">
                <a:latin typeface="Times New Roman" charset="0"/>
                <a:ea typeface="Times" charset="0"/>
              </a:rPr>
              <a:t>And the brain and body are dependent variables, not just independent variables</a:t>
            </a:r>
          </a:p>
          <a:p>
            <a:pPr eaLnBrk="1" hangingPunct="1"/>
            <a:r>
              <a:rPr lang="en-US" sz="3600" dirty="0" smtClean="0">
                <a:latin typeface="Times New Roman" charset="0"/>
                <a:ea typeface="Times" charset="0"/>
              </a:rPr>
              <a:t>But there is another way forward</a:t>
            </a:r>
          </a:p>
          <a:p>
            <a:pPr marL="0" indent="0" eaLnBrk="1" hangingPunct="1">
              <a:buNone/>
            </a:pPr>
            <a:endParaRPr lang="en-US" sz="3600" dirty="0" smtClean="0">
              <a:latin typeface="Times New Roman" charset="0"/>
              <a:ea typeface="Times" charset="0"/>
            </a:endParaRPr>
          </a:p>
        </p:txBody>
      </p:sp>
    </p:spTree>
    <p:extLst>
      <p:ext uri="{BB962C8B-B14F-4D97-AF65-F5344CB8AC3E}">
        <p14:creationId xmlns:p14="http://schemas.microsoft.com/office/powerpoint/2010/main" val="1021248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381000"/>
            <a:ext cx="8229600" cy="1143000"/>
          </a:xfrm>
        </p:spPr>
        <p:txBody>
          <a:bodyPr/>
          <a:lstStyle/>
          <a:p>
            <a:pPr eaLnBrk="1" hangingPunct="1">
              <a:defRPr/>
            </a:pPr>
            <a:r>
              <a:rPr lang="en-US" sz="4000" dirty="0" smtClean="0">
                <a:solidFill>
                  <a:srgbClr val="FFFF00"/>
                </a:solidFill>
                <a:latin typeface="Times New Roman"/>
                <a:cs typeface="Times New Roman"/>
              </a:rPr>
              <a:t>Evolutionary Psychopathology</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752600"/>
            <a:ext cx="7543800" cy="4114800"/>
          </a:xfrm>
          <a:noFill/>
        </p:spPr>
        <p:txBody>
          <a:bodyPr/>
          <a:lstStyle/>
          <a:p>
            <a:pPr eaLnBrk="1" hangingPunct="1"/>
            <a:r>
              <a:rPr lang="en-US" sz="2800" dirty="0" smtClean="0">
                <a:latin typeface="Times New Roman" charset="0"/>
                <a:ea typeface="Times" charset="0"/>
              </a:rPr>
              <a:t>Think of “</a:t>
            </a:r>
            <a:r>
              <a:rPr lang="en-US" sz="2800" dirty="0">
                <a:latin typeface="Times New Roman" charset="0"/>
                <a:ea typeface="Times" charset="0"/>
              </a:rPr>
              <a:t>p</a:t>
            </a:r>
            <a:r>
              <a:rPr lang="en-US" sz="2800" dirty="0" smtClean="0">
                <a:latin typeface="Times New Roman" charset="0"/>
                <a:ea typeface="Times" charset="0"/>
              </a:rPr>
              <a:t>sychopathology” as self</a:t>
            </a:r>
            <a:r>
              <a:rPr lang="en-US" sz="2800" dirty="0">
                <a:latin typeface="Times New Roman" charset="0"/>
                <a:ea typeface="Times" charset="0"/>
              </a:rPr>
              <a:t>-amplifying </a:t>
            </a:r>
            <a:r>
              <a:rPr lang="en-US" sz="2800" dirty="0" smtClean="0">
                <a:latin typeface="Times New Roman" charset="0"/>
                <a:ea typeface="Times" charset="0"/>
              </a:rPr>
              <a:t>or </a:t>
            </a:r>
            <a:r>
              <a:rPr lang="en-US" sz="2800" dirty="0">
                <a:latin typeface="Times New Roman" charset="0"/>
                <a:ea typeface="Times" charset="0"/>
              </a:rPr>
              <a:t>self-sustaining </a:t>
            </a:r>
            <a:r>
              <a:rPr lang="en-US" sz="2800" dirty="0" smtClean="0">
                <a:latin typeface="Times New Roman" charset="0"/>
                <a:ea typeface="Times" charset="0"/>
              </a:rPr>
              <a:t>multi</a:t>
            </a:r>
            <a:r>
              <a:rPr lang="en-US" sz="2800" dirty="0">
                <a:latin typeface="Times New Roman" charset="0"/>
                <a:ea typeface="Times" charset="0"/>
              </a:rPr>
              <a:t>-dimensional, multi-level </a:t>
            </a:r>
            <a:r>
              <a:rPr lang="en-US" sz="2800" dirty="0" smtClean="0">
                <a:latin typeface="Times New Roman" charset="0"/>
                <a:ea typeface="Times" charset="0"/>
              </a:rPr>
              <a:t>processes impacting behavioral and cognitive domains that </a:t>
            </a:r>
            <a:r>
              <a:rPr lang="en-US" sz="2800" dirty="0">
                <a:latin typeface="Times New Roman" charset="0"/>
                <a:ea typeface="Times" charset="0"/>
              </a:rPr>
              <a:t>restrict </a:t>
            </a:r>
            <a:r>
              <a:rPr lang="en-US" sz="2800" dirty="0" smtClean="0">
                <a:latin typeface="Times New Roman" charset="0"/>
                <a:ea typeface="Times" charset="0"/>
              </a:rPr>
              <a:t>needed variation</a:t>
            </a:r>
            <a:r>
              <a:rPr lang="en-US" sz="2800" dirty="0">
                <a:latin typeface="Times New Roman" charset="0"/>
                <a:ea typeface="Times" charset="0"/>
              </a:rPr>
              <a:t>, selection, </a:t>
            </a:r>
            <a:r>
              <a:rPr lang="en-US" sz="2800" dirty="0" smtClean="0">
                <a:latin typeface="Times New Roman" charset="0"/>
                <a:ea typeface="Times" charset="0"/>
              </a:rPr>
              <a:t>retention</a:t>
            </a:r>
            <a:r>
              <a:rPr lang="en-US" sz="2800" dirty="0">
                <a:latin typeface="Times New Roman" charset="0"/>
                <a:ea typeface="Times" charset="0"/>
              </a:rPr>
              <a:t>, </a:t>
            </a:r>
            <a:r>
              <a:rPr lang="en-US" sz="2800" dirty="0" smtClean="0">
                <a:latin typeface="Times New Roman" charset="0"/>
                <a:ea typeface="Times" charset="0"/>
              </a:rPr>
              <a:t>or </a:t>
            </a:r>
            <a:r>
              <a:rPr lang="en-US" sz="2800" dirty="0">
                <a:latin typeface="Times New Roman" charset="0"/>
                <a:ea typeface="Times" charset="0"/>
              </a:rPr>
              <a:t>sensitivity to context, </a:t>
            </a:r>
            <a:r>
              <a:rPr lang="en-US" sz="2800" dirty="0" smtClean="0">
                <a:latin typeface="Times New Roman" charset="0"/>
                <a:ea typeface="Times" charset="0"/>
              </a:rPr>
              <a:t>across relevant dimensions and/</a:t>
            </a:r>
            <a:r>
              <a:rPr lang="en-US" sz="2800" dirty="0">
                <a:latin typeface="Times New Roman" charset="0"/>
                <a:ea typeface="Times" charset="0"/>
              </a:rPr>
              <a:t>or levels. </a:t>
            </a:r>
            <a:endParaRPr lang="en-US" sz="2800" dirty="0" smtClean="0">
              <a:latin typeface="Times New Roman" charset="0"/>
              <a:ea typeface="Times" charset="0"/>
            </a:endParaRPr>
          </a:p>
          <a:p>
            <a:pPr eaLnBrk="1" hangingPunct="1"/>
            <a:r>
              <a:rPr lang="en-US" sz="2800" dirty="0" smtClean="0">
                <a:latin typeface="Times New Roman" charset="0"/>
                <a:ea typeface="Times" charset="0"/>
              </a:rPr>
              <a:t>Psychopathology </a:t>
            </a:r>
            <a:r>
              <a:rPr lang="en-US" sz="2800" dirty="0">
                <a:latin typeface="Times New Roman" charset="0"/>
                <a:ea typeface="Times" charset="0"/>
              </a:rPr>
              <a:t>is </a:t>
            </a:r>
            <a:r>
              <a:rPr lang="en-US" sz="2800" dirty="0" smtClean="0">
                <a:latin typeface="Times New Roman" charset="0"/>
                <a:ea typeface="Times" charset="0"/>
              </a:rPr>
              <a:t>evolution </a:t>
            </a:r>
            <a:r>
              <a:rPr lang="en-US" sz="2800" dirty="0">
                <a:latin typeface="Times New Roman" charset="0"/>
                <a:ea typeface="Times" charset="0"/>
              </a:rPr>
              <a:t>gone </a:t>
            </a:r>
            <a:r>
              <a:rPr lang="en-US" sz="2800" dirty="0" smtClean="0">
                <a:latin typeface="Times New Roman" charset="0"/>
                <a:ea typeface="Times" charset="0"/>
              </a:rPr>
              <a:t>awry: an adaptive </a:t>
            </a:r>
            <a:r>
              <a:rPr lang="en-US" sz="2800" dirty="0">
                <a:latin typeface="Times New Roman" charset="0"/>
                <a:ea typeface="Times" charset="0"/>
              </a:rPr>
              <a:t>peak that prevents further positive development via normal evolutionary processes</a:t>
            </a:r>
            <a:r>
              <a:rPr lang="en-US" sz="2800" dirty="0" smtClean="0">
                <a:latin typeface="Times New Roman" charset="0"/>
                <a:ea typeface="Times" charset="0"/>
              </a:rPr>
              <a:t>.</a:t>
            </a:r>
          </a:p>
        </p:txBody>
      </p:sp>
    </p:spTree>
    <p:extLst>
      <p:ext uri="{BB962C8B-B14F-4D97-AF65-F5344CB8AC3E}">
        <p14:creationId xmlns:p14="http://schemas.microsoft.com/office/powerpoint/2010/main" val="1396717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228600" y="381000"/>
            <a:ext cx="8763000" cy="1143000"/>
          </a:xfrm>
        </p:spPr>
        <p:txBody>
          <a:bodyPr/>
          <a:lstStyle/>
          <a:p>
            <a:pPr eaLnBrk="1" hangingPunct="1">
              <a:defRPr/>
            </a:pPr>
            <a:r>
              <a:rPr lang="en-US" sz="4000" dirty="0" smtClean="0">
                <a:solidFill>
                  <a:srgbClr val="FFFF00"/>
                </a:solidFill>
                <a:latin typeface="Times New Roman"/>
                <a:cs typeface="Times New Roman"/>
              </a:rPr>
              <a:t>Experiential Avoidance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and </a:t>
            </a:r>
            <a:r>
              <a:rPr lang="en-US" sz="4000" dirty="0" err="1" smtClean="0">
                <a:solidFill>
                  <a:srgbClr val="FFFF00"/>
                </a:solidFill>
                <a:latin typeface="Times New Roman"/>
                <a:cs typeface="Times New Roman"/>
              </a:rPr>
              <a:t>RDoC</a:t>
            </a:r>
            <a:r>
              <a:rPr lang="en-US" sz="4000" dirty="0" smtClean="0">
                <a:solidFill>
                  <a:srgbClr val="FFFF00"/>
                </a:solidFill>
                <a:latin typeface="Times New Roman"/>
                <a:cs typeface="Times New Roman"/>
              </a:rPr>
              <a:t> Areas</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752600"/>
            <a:ext cx="7543800" cy="4114800"/>
          </a:xfrm>
          <a:noFill/>
        </p:spPr>
        <p:txBody>
          <a:bodyPr/>
          <a:lstStyle/>
          <a:p>
            <a:pPr eaLnBrk="1" hangingPunct="1"/>
            <a:r>
              <a:rPr lang="en-US" sz="2800" dirty="0">
                <a:latin typeface="Times New Roman" charset="0"/>
                <a:ea typeface="Times" charset="0"/>
              </a:rPr>
              <a:t>EA is a strong predictor of </a:t>
            </a:r>
            <a:r>
              <a:rPr lang="en-US" sz="2800" dirty="0" smtClean="0">
                <a:latin typeface="Times New Roman" charset="0"/>
                <a:ea typeface="Times" charset="0"/>
              </a:rPr>
              <a:t>poor mental and behavioral health </a:t>
            </a:r>
          </a:p>
          <a:p>
            <a:pPr eaLnBrk="1" hangingPunct="1"/>
            <a:r>
              <a:rPr lang="en-US" sz="2800" dirty="0" smtClean="0">
                <a:latin typeface="Times New Roman" charset="0"/>
                <a:ea typeface="Times" charset="0"/>
              </a:rPr>
              <a:t>It can have </a:t>
            </a:r>
            <a:r>
              <a:rPr lang="en-US" sz="2800" dirty="0">
                <a:latin typeface="Times New Roman" charset="0"/>
                <a:ea typeface="Times" charset="0"/>
              </a:rPr>
              <a:t>the paradoxical effect of increasing their frequency or </a:t>
            </a:r>
            <a:r>
              <a:rPr lang="en-US" sz="2800" dirty="0" smtClean="0">
                <a:latin typeface="Times New Roman" charset="0"/>
                <a:ea typeface="Times" charset="0"/>
              </a:rPr>
              <a:t>intensity of targeted events</a:t>
            </a:r>
          </a:p>
          <a:p>
            <a:pPr eaLnBrk="1" hangingPunct="1"/>
            <a:r>
              <a:rPr lang="en-US" sz="2800" dirty="0" smtClean="0">
                <a:latin typeface="Times New Roman" charset="0"/>
                <a:ea typeface="Times" charset="0"/>
              </a:rPr>
              <a:t>Impacts brain functioning, </a:t>
            </a:r>
            <a:r>
              <a:rPr lang="en-US" sz="2800" dirty="0" err="1" smtClean="0">
                <a:latin typeface="Times New Roman" charset="0"/>
                <a:ea typeface="Times" charset="0"/>
              </a:rPr>
              <a:t>eg</a:t>
            </a:r>
            <a:r>
              <a:rPr lang="en-US" sz="2800" dirty="0" smtClean="0">
                <a:latin typeface="Times New Roman" charset="0"/>
                <a:ea typeface="Times" charset="0"/>
              </a:rPr>
              <a:t> </a:t>
            </a:r>
            <a:r>
              <a:rPr lang="en-US" sz="2800" dirty="0">
                <a:latin typeface="Times New Roman" charset="0"/>
                <a:ea typeface="Times" charset="0"/>
              </a:rPr>
              <a:t>greater lateralization and reduced frontal and limbic reactivity during avoidance </a:t>
            </a:r>
            <a:r>
              <a:rPr lang="en-US" sz="2800" dirty="0" smtClean="0">
                <a:latin typeface="Times New Roman" charset="0"/>
                <a:ea typeface="Times" charset="0"/>
              </a:rPr>
              <a:t>trials</a:t>
            </a:r>
          </a:p>
          <a:p>
            <a:pPr eaLnBrk="1" hangingPunct="1"/>
            <a:r>
              <a:rPr lang="en-US" sz="2800" dirty="0">
                <a:latin typeface="Times New Roman" charset="0"/>
                <a:ea typeface="Times" charset="0"/>
              </a:rPr>
              <a:t>Some evidence </a:t>
            </a:r>
            <a:r>
              <a:rPr lang="en-US" sz="2800" dirty="0" smtClean="0">
                <a:latin typeface="Times New Roman" charset="0"/>
                <a:ea typeface="Times" charset="0"/>
              </a:rPr>
              <a:t>that </a:t>
            </a:r>
            <a:r>
              <a:rPr lang="en-US" sz="2800" dirty="0">
                <a:latin typeface="Times New Roman" charset="0"/>
                <a:ea typeface="Times" charset="0"/>
              </a:rPr>
              <a:t>EA is an </a:t>
            </a:r>
            <a:r>
              <a:rPr lang="en-US" sz="2800" dirty="0" err="1">
                <a:latin typeface="Times New Roman" charset="0"/>
                <a:ea typeface="Times" charset="0"/>
              </a:rPr>
              <a:t>endophenotype</a:t>
            </a:r>
            <a:r>
              <a:rPr lang="en-US" sz="2800" dirty="0">
                <a:latin typeface="Times New Roman" charset="0"/>
                <a:ea typeface="Times" charset="0"/>
              </a:rPr>
              <a:t> as related to the 5HTT gene </a:t>
            </a:r>
          </a:p>
          <a:p>
            <a:pPr marL="0" indent="0" eaLnBrk="1" hangingPunct="1">
              <a:buNone/>
            </a:pPr>
            <a:r>
              <a:rPr lang="en-US" sz="2800" dirty="0" smtClean="0">
                <a:latin typeface="Times New Roman" charset="0"/>
                <a:ea typeface="Times" charset="0"/>
              </a:rPr>
              <a:t>  </a:t>
            </a:r>
          </a:p>
        </p:txBody>
      </p:sp>
    </p:spTree>
    <p:extLst>
      <p:ext uri="{BB962C8B-B14F-4D97-AF65-F5344CB8AC3E}">
        <p14:creationId xmlns:p14="http://schemas.microsoft.com/office/powerpoint/2010/main" val="211882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228600" y="381000"/>
            <a:ext cx="8763000" cy="1143000"/>
          </a:xfrm>
        </p:spPr>
        <p:txBody>
          <a:bodyPr/>
          <a:lstStyle/>
          <a:p>
            <a:pPr eaLnBrk="1" hangingPunct="1">
              <a:defRPr/>
            </a:pPr>
            <a:r>
              <a:rPr lang="en-US" sz="4000" dirty="0" smtClean="0">
                <a:solidFill>
                  <a:srgbClr val="FFFF00"/>
                </a:solidFill>
                <a:latin typeface="Times New Roman"/>
                <a:cs typeface="Times New Roman"/>
              </a:rPr>
              <a:t>Evolutionary Criteria </a:t>
            </a:r>
            <a:r>
              <a:rPr lang="en-US" sz="4000" smtClean="0">
                <a:solidFill>
                  <a:srgbClr val="FFFF00"/>
                </a:solidFill>
                <a:latin typeface="Times New Roman"/>
                <a:cs typeface="Times New Roman"/>
              </a:rPr>
              <a:t>Helps Us See </a:t>
            </a: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Experiential </a:t>
            </a:r>
            <a:r>
              <a:rPr lang="en-US" sz="4000" smtClean="0">
                <a:solidFill>
                  <a:srgbClr val="FFFF00"/>
                </a:solidFill>
                <a:latin typeface="Times New Roman"/>
                <a:cs typeface="Times New Roman"/>
              </a:rPr>
              <a:t>Avoidance As </a:t>
            </a:r>
            <a:r>
              <a:rPr lang="en-US" sz="4000" dirty="0" smtClean="0">
                <a:solidFill>
                  <a:srgbClr val="FFFF00"/>
                </a:solidFill>
                <a:latin typeface="Times New Roman"/>
                <a:cs typeface="Times New Roman"/>
              </a:rPr>
              <a:t>a Disorder</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905000"/>
            <a:ext cx="7543800" cy="4114800"/>
          </a:xfrm>
          <a:noFill/>
        </p:spPr>
        <p:txBody>
          <a:bodyPr/>
          <a:lstStyle/>
          <a:p>
            <a:pPr eaLnBrk="1" hangingPunct="1"/>
            <a:r>
              <a:rPr lang="en-US" sz="2800" dirty="0" smtClean="0">
                <a:latin typeface="Times New Roman" charset="0"/>
                <a:ea typeface="Times" charset="0"/>
              </a:rPr>
              <a:t>EA is higher given early aversive experiences that lead to epigenetic changes in stress related genes and behavioral attempts to avoid</a:t>
            </a:r>
          </a:p>
          <a:p>
            <a:pPr eaLnBrk="1" hangingPunct="1"/>
            <a:r>
              <a:rPr lang="en-US" sz="2800" dirty="0" smtClean="0">
                <a:latin typeface="Times New Roman" charset="0"/>
                <a:ea typeface="Times" charset="0"/>
              </a:rPr>
              <a:t>EA restricts behavioral, cognitive, and neurophysiological variation </a:t>
            </a:r>
          </a:p>
          <a:p>
            <a:pPr eaLnBrk="1" hangingPunct="1"/>
            <a:r>
              <a:rPr lang="en-US" sz="2800" dirty="0" smtClean="0">
                <a:latin typeface="Times New Roman" charset="0"/>
                <a:ea typeface="Times" charset="0"/>
              </a:rPr>
              <a:t>EA restricts context sensitivity, making it harder to learn from errors</a:t>
            </a:r>
          </a:p>
          <a:p>
            <a:pPr eaLnBrk="1" hangingPunct="1"/>
            <a:endParaRPr lang="en-US" sz="2800" dirty="0" smtClean="0">
              <a:latin typeface="Times New Roman" charset="0"/>
              <a:ea typeface="Times" charset="0"/>
            </a:endParaRPr>
          </a:p>
        </p:txBody>
      </p:sp>
    </p:spTree>
    <p:extLst>
      <p:ext uri="{BB962C8B-B14F-4D97-AF65-F5344CB8AC3E}">
        <p14:creationId xmlns:p14="http://schemas.microsoft.com/office/powerpoint/2010/main" val="2351855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228600" y="381000"/>
            <a:ext cx="8763000" cy="1143000"/>
          </a:xfrm>
        </p:spPr>
        <p:txBody>
          <a:bodyPr/>
          <a:lstStyle/>
          <a:p>
            <a:pPr eaLnBrk="1" hangingPunct="1">
              <a:defRPr/>
            </a:pPr>
            <a:r>
              <a:rPr lang="en-US" sz="4000" dirty="0" smtClean="0">
                <a:solidFill>
                  <a:srgbClr val="FFFF00"/>
                </a:solidFill>
                <a:latin typeface="Times New Roman"/>
                <a:cs typeface="Times New Roman"/>
              </a:rPr>
              <a:t>Treatment of Experiential Avoidance</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609600" y="1752600"/>
            <a:ext cx="7543800" cy="4114800"/>
          </a:xfrm>
          <a:noFill/>
        </p:spPr>
        <p:txBody>
          <a:bodyPr/>
          <a:lstStyle/>
          <a:p>
            <a:pPr eaLnBrk="1" hangingPunct="1"/>
            <a:r>
              <a:rPr lang="en-US" sz="2800" dirty="0" smtClean="0">
                <a:latin typeface="Times New Roman" charset="0"/>
                <a:ea typeface="Times" charset="0"/>
              </a:rPr>
              <a:t>Any </a:t>
            </a:r>
            <a:r>
              <a:rPr lang="en-US" sz="2800" dirty="0">
                <a:latin typeface="Times New Roman" charset="0"/>
                <a:ea typeface="Times" charset="0"/>
              </a:rPr>
              <a:t>method of intervention that increases emotional, cognitive, and behavioral flexibility in the presence of repertoire narrowing stimuli that occasion EA, should be helpful</a:t>
            </a:r>
            <a:r>
              <a:rPr lang="en-US" sz="2800" dirty="0" smtClean="0">
                <a:latin typeface="Times New Roman" charset="0"/>
                <a:ea typeface="Times" charset="0"/>
              </a:rPr>
              <a:t>.</a:t>
            </a:r>
          </a:p>
          <a:p>
            <a:pPr eaLnBrk="1" hangingPunct="1"/>
            <a:r>
              <a:rPr lang="en-US" sz="2800" dirty="0" smtClean="0">
                <a:latin typeface="Times New Roman" charset="0"/>
                <a:ea typeface="Times" charset="0"/>
              </a:rPr>
              <a:t>That seems to be </a:t>
            </a:r>
            <a:r>
              <a:rPr lang="en-US" sz="2800" dirty="0">
                <a:latin typeface="Times New Roman" charset="0"/>
                <a:ea typeface="Times" charset="0"/>
              </a:rPr>
              <a:t>the case </a:t>
            </a:r>
            <a:endParaRPr lang="en-US" sz="2800" dirty="0" smtClean="0">
              <a:latin typeface="Times New Roman" charset="0"/>
              <a:ea typeface="Times" charset="0"/>
            </a:endParaRPr>
          </a:p>
          <a:p>
            <a:pPr eaLnBrk="1" hangingPunct="1"/>
            <a:r>
              <a:rPr lang="en-US" sz="2800" dirty="0">
                <a:latin typeface="Times New Roman" charset="0"/>
                <a:ea typeface="Times" charset="0"/>
              </a:rPr>
              <a:t>A</a:t>
            </a:r>
            <a:r>
              <a:rPr lang="en-US" sz="2800" dirty="0" smtClean="0">
                <a:latin typeface="Times New Roman" charset="0"/>
                <a:ea typeface="Times" charset="0"/>
              </a:rPr>
              <a:t>nd </a:t>
            </a:r>
            <a:r>
              <a:rPr lang="en-US" sz="2800" dirty="0">
                <a:latin typeface="Times New Roman" charset="0"/>
                <a:ea typeface="Times" charset="0"/>
              </a:rPr>
              <a:t>they alter the biological associates associated with EA </a:t>
            </a:r>
            <a:r>
              <a:rPr lang="en-US" sz="2800" dirty="0" smtClean="0">
                <a:latin typeface="Times New Roman" charset="0"/>
                <a:ea typeface="Times" charset="0"/>
              </a:rPr>
              <a:t>such as epigenetic </a:t>
            </a:r>
            <a:r>
              <a:rPr lang="en-US" sz="2800" dirty="0">
                <a:latin typeface="Times New Roman" charset="0"/>
                <a:ea typeface="Times" charset="0"/>
              </a:rPr>
              <a:t>regulation of stress related </a:t>
            </a:r>
            <a:r>
              <a:rPr lang="en-US" sz="2800" dirty="0" smtClean="0">
                <a:latin typeface="Times New Roman" charset="0"/>
                <a:ea typeface="Times" charset="0"/>
              </a:rPr>
              <a:t>genes</a:t>
            </a:r>
            <a:r>
              <a:rPr lang="en-US" sz="2800" dirty="0">
                <a:latin typeface="Times New Roman" charset="0"/>
                <a:ea typeface="Times" charset="0"/>
              </a:rPr>
              <a:t> (</a:t>
            </a:r>
            <a:r>
              <a:rPr lang="en-US" sz="2800" dirty="0" err="1" smtClean="0">
                <a:latin typeface="Times New Roman" charset="0"/>
                <a:ea typeface="Times" charset="0"/>
              </a:rPr>
              <a:t>Kaliman</a:t>
            </a:r>
            <a:r>
              <a:rPr lang="en-US" sz="2800" dirty="0" smtClean="0">
                <a:latin typeface="Times New Roman" charset="0"/>
                <a:ea typeface="Times" charset="0"/>
              </a:rPr>
              <a:t> </a:t>
            </a:r>
            <a:r>
              <a:rPr lang="en-US" sz="2800" dirty="0">
                <a:latin typeface="Times New Roman" charset="0"/>
                <a:ea typeface="Times" charset="0"/>
              </a:rPr>
              <a:t>et al., </a:t>
            </a:r>
            <a:r>
              <a:rPr lang="en-US" sz="2800" dirty="0" smtClean="0">
                <a:latin typeface="Times New Roman" charset="0"/>
                <a:ea typeface="Times" charset="0"/>
              </a:rPr>
              <a:t>2014)</a:t>
            </a:r>
          </a:p>
          <a:p>
            <a:pPr eaLnBrk="1" hangingPunct="1"/>
            <a:r>
              <a:rPr lang="en-US" sz="2800" dirty="0" smtClean="0">
                <a:latin typeface="Times New Roman" charset="0"/>
                <a:ea typeface="Times" charset="0"/>
              </a:rPr>
              <a:t>8 weeks of meditation alters 1,500 genes, mostly stress hormone related</a:t>
            </a:r>
          </a:p>
        </p:txBody>
      </p:sp>
    </p:spTree>
    <p:extLst>
      <p:ext uri="{BB962C8B-B14F-4D97-AF65-F5344CB8AC3E}">
        <p14:creationId xmlns:p14="http://schemas.microsoft.com/office/powerpoint/2010/main" val="3323277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24384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Examples in CBS</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a:solidFill>
                  <a:srgbClr val="FFFF00"/>
                </a:solidFill>
                <a:latin typeface="Times New Roman"/>
                <a:cs typeface="Times New Roman"/>
              </a:rPr>
              <a:t>4</a:t>
            </a:r>
            <a:r>
              <a:rPr lang="en-US" sz="4000" dirty="0" smtClean="0">
                <a:solidFill>
                  <a:srgbClr val="FFFF00"/>
                </a:solidFill>
                <a:latin typeface="Times New Roman"/>
                <a:cs typeface="Times New Roman"/>
              </a:rPr>
              <a:t>. The Importance of the Group</a:t>
            </a:r>
            <a:endParaRPr lang="en-US" sz="4000" dirty="0">
              <a:solidFill>
                <a:srgbClr val="FFCC00"/>
              </a:solidFill>
              <a:latin typeface="Times New Roman" charset="0"/>
              <a:ea typeface="+mj-ea"/>
              <a:cs typeface="+mj-cs"/>
            </a:endParaRPr>
          </a:p>
        </p:txBody>
      </p:sp>
    </p:spTree>
    <p:extLst>
      <p:ext uri="{BB962C8B-B14F-4D97-AF65-F5344CB8AC3E}">
        <p14:creationId xmlns:p14="http://schemas.microsoft.com/office/powerpoint/2010/main" val="3513995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457200" y="927100"/>
            <a:ext cx="8229600" cy="1143000"/>
          </a:xfrm>
        </p:spPr>
        <p:txBody>
          <a:bodyPr/>
          <a:lstStyle/>
          <a:p>
            <a:pPr eaLnBrk="1" hangingPunct="1">
              <a:defRPr/>
            </a:pPr>
            <a:r>
              <a:rPr lang="en-US" sz="3600">
                <a:solidFill>
                  <a:srgbClr val="FFCC00"/>
                </a:solidFill>
                <a:latin typeface="Arial" charset="0"/>
                <a:ea typeface="ＭＳ Ｐゴシック" charset="0"/>
                <a:cs typeface="ＭＳ Ｐゴシック" charset="0"/>
              </a:rPr>
              <a:t>Elinor Ostrom</a:t>
            </a:r>
            <a:br>
              <a:rPr lang="en-US" sz="3600">
                <a:solidFill>
                  <a:srgbClr val="FFCC00"/>
                </a:solidFill>
                <a:latin typeface="Arial" charset="0"/>
                <a:ea typeface="ＭＳ Ｐゴシック" charset="0"/>
                <a:cs typeface="ＭＳ Ｐゴシック" charset="0"/>
              </a:rPr>
            </a:br>
            <a:r>
              <a:rPr lang="en-US" sz="3600">
                <a:solidFill>
                  <a:srgbClr val="FFCC00"/>
                </a:solidFill>
                <a:latin typeface="Arial" charset="0"/>
                <a:ea typeface="ＭＳ Ｐゴシック" charset="0"/>
                <a:cs typeface="ＭＳ Ｐゴシック" charset="0"/>
              </a:rPr>
              <a:t>2009 Nobel Prize in Economics</a:t>
            </a:r>
            <a:br>
              <a:rPr lang="en-US" sz="3600">
                <a:solidFill>
                  <a:srgbClr val="FFCC00"/>
                </a:solidFill>
                <a:latin typeface="Arial" charset="0"/>
                <a:ea typeface="ＭＳ Ｐゴシック" charset="0"/>
                <a:cs typeface="ＭＳ Ｐゴシック" charset="0"/>
              </a:rPr>
            </a:br>
            <a:endParaRPr lang="en-US" sz="3600">
              <a:solidFill>
                <a:srgbClr val="FFCC00"/>
              </a:solidFill>
              <a:latin typeface="Arial" charset="0"/>
              <a:ea typeface="ＭＳ Ｐゴシック" charset="0"/>
              <a:cs typeface="ＭＳ Ｐゴシック" charset="0"/>
            </a:endParaRPr>
          </a:p>
        </p:txBody>
      </p:sp>
      <p:pic>
        <p:nvPicPr>
          <p:cNvPr id="194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2336800"/>
            <a:ext cx="50863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457200" y="662047"/>
            <a:ext cx="8229600" cy="1143000"/>
          </a:xfrm>
        </p:spPr>
        <p:txBody>
          <a:bodyPr/>
          <a:lstStyle/>
          <a:p>
            <a:pPr eaLnBrk="1" hangingPunct="1">
              <a:defRPr/>
            </a:pPr>
            <a:r>
              <a:rPr lang="en-US" dirty="0" err="1">
                <a:solidFill>
                  <a:srgbClr val="FFCC00"/>
                </a:solidFill>
                <a:latin typeface="Arial" charset="0"/>
                <a:ea typeface="ＭＳ Ｐゴシック" charset="0"/>
                <a:cs typeface="ＭＳ Ｐゴシック" charset="0"/>
              </a:rPr>
              <a:t>Elinor</a:t>
            </a:r>
            <a:r>
              <a:rPr lang="en-US" dirty="0">
                <a:solidFill>
                  <a:srgbClr val="FFCC00"/>
                </a:solidFill>
                <a:latin typeface="Arial" charset="0"/>
                <a:ea typeface="ＭＳ Ｐゴシック" charset="0"/>
                <a:cs typeface="ＭＳ Ｐゴシック" charset="0"/>
              </a:rPr>
              <a:t> </a:t>
            </a:r>
            <a:r>
              <a:rPr lang="en-US" dirty="0" err="1" smtClean="0">
                <a:solidFill>
                  <a:srgbClr val="FFCC00"/>
                </a:solidFill>
                <a:latin typeface="Arial" charset="0"/>
                <a:ea typeface="ＭＳ Ｐゴシック" charset="0"/>
                <a:cs typeface="ＭＳ Ｐゴシック" charset="0"/>
              </a:rPr>
              <a:t>Ostrom’s</a:t>
            </a:r>
            <a:r>
              <a:rPr lang="en-US" dirty="0" smtClean="0">
                <a:solidFill>
                  <a:srgbClr val="FFCC00"/>
                </a:solidFill>
                <a:latin typeface="Arial" charset="0"/>
                <a:ea typeface="ＭＳ Ｐゴシック" charset="0"/>
                <a:cs typeface="ＭＳ Ｐゴシック" charset="0"/>
              </a:rPr>
              <a:t> </a:t>
            </a:r>
            <a:r>
              <a:rPr lang="en-US" dirty="0">
                <a:solidFill>
                  <a:srgbClr val="FFCC00"/>
                </a:solidFill>
                <a:latin typeface="Arial" charset="0"/>
                <a:ea typeface="ＭＳ Ｐゴシック" charset="0"/>
                <a:cs typeface="ＭＳ Ｐゴシック" charset="0"/>
              </a:rPr>
              <a:t>Eight </a:t>
            </a:r>
            <a:r>
              <a:rPr lang="en-US" dirty="0" smtClean="0">
                <a:solidFill>
                  <a:srgbClr val="FFCC00"/>
                </a:solidFill>
                <a:latin typeface="Arial" charset="0"/>
                <a:ea typeface="ＭＳ Ｐゴシック" charset="0"/>
                <a:cs typeface="ＭＳ Ｐゴシック" charset="0"/>
              </a:rPr>
              <a:t>Principles</a:t>
            </a:r>
            <a:r>
              <a:rPr lang="en-US" dirty="0">
                <a:solidFill>
                  <a:srgbClr val="FFCC00"/>
                </a:solidFill>
                <a:latin typeface="Arial" charset="0"/>
                <a:ea typeface="ＭＳ Ｐゴシック" charset="0"/>
                <a:cs typeface="ＭＳ Ｐゴシック" charset="0"/>
              </a:rPr>
              <a:t/>
            </a:r>
            <a:br>
              <a:rPr lang="en-US" dirty="0">
                <a:solidFill>
                  <a:srgbClr val="FFCC00"/>
                </a:solidFill>
                <a:latin typeface="Arial" charset="0"/>
                <a:ea typeface="ＭＳ Ｐゴシック" charset="0"/>
                <a:cs typeface="ＭＳ Ｐゴシック" charset="0"/>
              </a:rPr>
            </a:br>
            <a:endParaRPr lang="en-US" dirty="0">
              <a:solidFill>
                <a:srgbClr val="FFCC00"/>
              </a:solidFill>
              <a:latin typeface="Arial" charset="0"/>
              <a:ea typeface="ＭＳ Ｐゴシック" charset="0"/>
              <a:cs typeface="ＭＳ Ｐゴシック" charset="0"/>
            </a:endParaRPr>
          </a:p>
        </p:txBody>
      </p:sp>
      <p:sp>
        <p:nvSpPr>
          <p:cNvPr id="4" name="Rectangle 3"/>
          <p:cNvSpPr/>
          <p:nvPr/>
        </p:nvSpPr>
        <p:spPr>
          <a:xfrm>
            <a:off x="531813" y="1571685"/>
            <a:ext cx="8094662" cy="4524315"/>
          </a:xfrm>
          <a:prstGeom prst="rect">
            <a:avLst/>
          </a:prstGeom>
        </p:spPr>
        <p:txBody>
          <a:bodyPr>
            <a:spAutoFit/>
          </a:bodyPr>
          <a:lstStyle/>
          <a:p>
            <a:pPr>
              <a:defRPr/>
            </a:pPr>
            <a:r>
              <a:rPr lang="en-US" sz="3200" dirty="0" smtClean="0">
                <a:solidFill>
                  <a:srgbClr val="FFFFFF"/>
                </a:solidFill>
                <a:ea typeface="ＭＳ Ｐゴシック" charset="-128"/>
                <a:cs typeface="ＭＳ Ｐゴシック" charset="-128"/>
              </a:rPr>
              <a:t>1) Clearly </a:t>
            </a:r>
            <a:r>
              <a:rPr lang="en-US" sz="3200" dirty="0">
                <a:solidFill>
                  <a:srgbClr val="FFFFFF"/>
                </a:solidFill>
                <a:ea typeface="ＭＳ Ｐゴシック" charset="-128"/>
                <a:cs typeface="ＭＳ Ｐゴシック" charset="-128"/>
              </a:rPr>
              <a:t>d</a:t>
            </a:r>
            <a:r>
              <a:rPr lang="en-US" sz="3200" dirty="0" smtClean="0">
                <a:solidFill>
                  <a:srgbClr val="FFFFFF"/>
                </a:solidFill>
                <a:ea typeface="ＭＳ Ｐゴシック" charset="-128"/>
                <a:cs typeface="ＭＳ Ｐゴシック" charset="-128"/>
              </a:rPr>
              <a:t>efined groups </a:t>
            </a:r>
            <a:endParaRPr lang="en-US" sz="3200" dirty="0">
              <a:solidFill>
                <a:srgbClr val="FFFFFF"/>
              </a:solidFill>
              <a:ea typeface="ＭＳ Ｐゴシック" charset="-128"/>
              <a:cs typeface="ＭＳ Ｐゴシック" charset="-128"/>
            </a:endParaRPr>
          </a:p>
          <a:p>
            <a:pPr>
              <a:defRPr/>
            </a:pPr>
            <a:r>
              <a:rPr lang="en-US" sz="3200" dirty="0">
                <a:solidFill>
                  <a:srgbClr val="FFFFFF"/>
                </a:solidFill>
                <a:ea typeface="ＭＳ Ｐゴシック" charset="-128"/>
                <a:cs typeface="ＭＳ Ｐゴシック" charset="-128"/>
              </a:rPr>
              <a:t>2) Proportional equivalence between </a:t>
            </a:r>
            <a:r>
              <a:rPr lang="en-US" sz="3200" dirty="0" smtClean="0">
                <a:solidFill>
                  <a:srgbClr val="FFFFFF"/>
                </a:solidFill>
                <a:ea typeface="ＭＳ Ｐゴシック" charset="-128"/>
                <a:cs typeface="ＭＳ Ｐゴシック" charset="-128"/>
              </a:rPr>
              <a:t>	benefits and costs </a:t>
            </a:r>
            <a:endParaRPr lang="en-US" sz="3200" dirty="0">
              <a:solidFill>
                <a:srgbClr val="FFFFFF"/>
              </a:solidFill>
              <a:ea typeface="ＭＳ Ｐゴシック" charset="-128"/>
              <a:cs typeface="ＭＳ Ｐゴシック" charset="-128"/>
            </a:endParaRPr>
          </a:p>
          <a:p>
            <a:pPr>
              <a:defRPr/>
            </a:pPr>
            <a:r>
              <a:rPr lang="en-US" sz="3200" dirty="0">
                <a:solidFill>
                  <a:srgbClr val="FFFFFF"/>
                </a:solidFill>
                <a:ea typeface="ＭＳ Ｐゴシック" charset="-128"/>
                <a:cs typeface="ＭＳ Ｐゴシック" charset="-128"/>
              </a:rPr>
              <a:t>3) Collective-</a:t>
            </a:r>
            <a:r>
              <a:rPr lang="en-US" sz="3200" dirty="0" smtClean="0">
                <a:solidFill>
                  <a:srgbClr val="FFFFFF"/>
                </a:solidFill>
                <a:ea typeface="ＭＳ Ｐゴシック" charset="-128"/>
                <a:cs typeface="ＭＳ Ｐゴシック" charset="-128"/>
              </a:rPr>
              <a:t>choice </a:t>
            </a:r>
            <a:endParaRPr lang="en-US" sz="3200" dirty="0">
              <a:solidFill>
                <a:srgbClr val="FFFFFF"/>
              </a:solidFill>
              <a:ea typeface="ＭＳ Ｐゴシック" charset="-128"/>
              <a:cs typeface="ＭＳ Ｐゴシック" charset="-128"/>
            </a:endParaRPr>
          </a:p>
          <a:p>
            <a:pPr>
              <a:defRPr/>
            </a:pPr>
            <a:r>
              <a:rPr lang="en-US" sz="3200" dirty="0">
                <a:solidFill>
                  <a:srgbClr val="FFFFFF"/>
                </a:solidFill>
                <a:ea typeface="ＭＳ Ｐゴシック" charset="-128"/>
                <a:cs typeface="ＭＳ Ｐゴシック" charset="-128"/>
              </a:rPr>
              <a:t>4) </a:t>
            </a:r>
            <a:r>
              <a:rPr lang="en-US" sz="3200" dirty="0" smtClean="0">
                <a:solidFill>
                  <a:srgbClr val="FFFFFF"/>
                </a:solidFill>
                <a:ea typeface="ＭＳ Ｐゴシック" charset="-128"/>
                <a:cs typeface="ＭＳ Ｐゴシック" charset="-128"/>
              </a:rPr>
              <a:t>Monitoring</a:t>
            </a:r>
          </a:p>
          <a:p>
            <a:r>
              <a:rPr lang="en-US" sz="3200" dirty="0">
                <a:solidFill>
                  <a:srgbClr val="FFFFFF"/>
                </a:solidFill>
                <a:ea typeface="ＭＳ Ｐゴシック" charset="0"/>
                <a:cs typeface="ＭＳ Ｐゴシック" charset="0"/>
              </a:rPr>
              <a:t>5) Graduated </a:t>
            </a:r>
            <a:r>
              <a:rPr lang="en-US" sz="3200" dirty="0" smtClean="0">
                <a:solidFill>
                  <a:srgbClr val="FFFFFF"/>
                </a:solidFill>
                <a:ea typeface="ＭＳ Ｐゴシック" charset="0"/>
                <a:cs typeface="ＭＳ Ｐゴシック" charset="0"/>
              </a:rPr>
              <a:t>sanctions</a:t>
            </a:r>
            <a:endParaRPr lang="en-US" sz="3200" dirty="0">
              <a:solidFill>
                <a:srgbClr val="FFFFFF"/>
              </a:solidFill>
              <a:ea typeface="ＭＳ Ｐゴシック" charset="0"/>
              <a:cs typeface="ＭＳ Ｐゴシック" charset="0"/>
            </a:endParaRPr>
          </a:p>
          <a:p>
            <a:r>
              <a:rPr lang="en-US" sz="3200" dirty="0">
                <a:solidFill>
                  <a:srgbClr val="FFFFFF"/>
                </a:solidFill>
                <a:ea typeface="ＭＳ Ｐゴシック" charset="0"/>
                <a:cs typeface="ＭＳ Ｐゴシック" charset="0"/>
              </a:rPr>
              <a:t>6) Conflict resolution </a:t>
            </a:r>
            <a:r>
              <a:rPr lang="en-US" sz="3200" dirty="0" smtClean="0">
                <a:solidFill>
                  <a:srgbClr val="FFFFFF"/>
                </a:solidFill>
                <a:ea typeface="ＭＳ Ｐゴシック" charset="0"/>
                <a:cs typeface="ＭＳ Ｐゴシック" charset="0"/>
              </a:rPr>
              <a:t>mechanisms </a:t>
            </a:r>
            <a:endParaRPr lang="en-US" sz="3200" dirty="0">
              <a:solidFill>
                <a:srgbClr val="FFFFFF"/>
              </a:solidFill>
              <a:ea typeface="ＭＳ Ｐゴシック" charset="0"/>
              <a:cs typeface="ＭＳ Ｐゴシック" charset="0"/>
            </a:endParaRPr>
          </a:p>
          <a:p>
            <a:r>
              <a:rPr lang="en-US" sz="3200" dirty="0">
                <a:solidFill>
                  <a:srgbClr val="FFFFFF"/>
                </a:solidFill>
                <a:ea typeface="ＭＳ Ｐゴシック" charset="0"/>
                <a:cs typeface="ＭＳ Ｐゴシック" charset="0"/>
              </a:rPr>
              <a:t>7) </a:t>
            </a:r>
            <a:r>
              <a:rPr lang="en-US" sz="3200" dirty="0" smtClean="0">
                <a:solidFill>
                  <a:srgbClr val="FFFFFF"/>
                </a:solidFill>
                <a:ea typeface="ＭＳ Ｐゴシック" charset="0"/>
                <a:cs typeface="ＭＳ Ｐゴシック" charset="0"/>
              </a:rPr>
              <a:t>Right to organize</a:t>
            </a:r>
            <a:endParaRPr lang="en-US" sz="3200" dirty="0">
              <a:solidFill>
                <a:srgbClr val="FFFFFF"/>
              </a:solidFill>
              <a:ea typeface="ＭＳ Ｐゴシック" charset="0"/>
              <a:cs typeface="ＭＳ Ｐゴシック" charset="0"/>
            </a:endParaRPr>
          </a:p>
          <a:p>
            <a:r>
              <a:rPr lang="en-US" sz="3200" dirty="0">
                <a:solidFill>
                  <a:srgbClr val="FFFFFF"/>
                </a:solidFill>
                <a:ea typeface="ＭＳ Ｐゴシック" charset="0"/>
                <a:cs typeface="ＭＳ Ｐゴシック" charset="0"/>
              </a:rPr>
              <a:t>8) N</a:t>
            </a:r>
            <a:r>
              <a:rPr lang="en-US" sz="3200" dirty="0" smtClean="0">
                <a:solidFill>
                  <a:srgbClr val="FFFFFF"/>
                </a:solidFill>
                <a:ea typeface="ＭＳ Ｐゴシック" charset="0"/>
                <a:cs typeface="ＭＳ Ｐゴシック" charset="0"/>
              </a:rPr>
              <a:t>ested enterprises</a:t>
            </a:r>
            <a:endParaRPr lang="en-US" sz="3200" dirty="0">
              <a:solidFill>
                <a:srgbClr val="FFFFFF"/>
              </a:solidFill>
              <a:ea typeface="ＭＳ Ｐゴシック" charset="-128"/>
              <a:cs typeface="ＭＳ Ｐゴシック"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533400" y="228600"/>
            <a:ext cx="8229600" cy="1143000"/>
          </a:xfrm>
        </p:spPr>
        <p:txBody>
          <a:bodyPr/>
          <a:lstStyle/>
          <a:p>
            <a:pPr eaLnBrk="1" hangingPunct="1">
              <a:defRPr/>
            </a:pPr>
            <a:r>
              <a:rPr lang="en-US" dirty="0" smtClean="0">
                <a:solidFill>
                  <a:srgbClr val="FFCC00"/>
                </a:solidFill>
                <a:latin typeface="Arial" charset="0"/>
                <a:ea typeface="ＭＳ Ｐゴシック" charset="0"/>
                <a:cs typeface="ＭＳ Ｐゴシック" charset="0"/>
              </a:rPr>
              <a:t>The PROSOCIAL Project</a:t>
            </a:r>
            <a:endParaRPr lang="en-US" dirty="0">
              <a:solidFill>
                <a:srgbClr val="FFCC00"/>
              </a:solidFill>
              <a:latin typeface="Arial" charset="0"/>
              <a:ea typeface="ＭＳ Ｐゴシック" charset="0"/>
              <a:cs typeface="ＭＳ Ｐゴシック" charset="0"/>
            </a:endParaRPr>
          </a:p>
        </p:txBody>
      </p:sp>
      <p:sp>
        <p:nvSpPr>
          <p:cNvPr id="4" name="Rectangle 3"/>
          <p:cNvSpPr/>
          <p:nvPr/>
        </p:nvSpPr>
        <p:spPr>
          <a:xfrm>
            <a:off x="685800" y="1600200"/>
            <a:ext cx="8094662" cy="4031873"/>
          </a:xfrm>
          <a:prstGeom prst="rect">
            <a:avLst/>
          </a:prstGeom>
        </p:spPr>
        <p:txBody>
          <a:bodyPr>
            <a:spAutoFit/>
          </a:bodyPr>
          <a:lstStyle/>
          <a:p>
            <a:pPr marL="457200" indent="-457200">
              <a:buFont typeface="Arial"/>
              <a:buChar char="•"/>
              <a:defRPr/>
            </a:pPr>
            <a:r>
              <a:rPr lang="en-US" sz="3200" dirty="0" smtClean="0">
                <a:solidFill>
                  <a:srgbClr val="FFFFFF"/>
                </a:solidFill>
                <a:ea typeface="ＭＳ Ｐゴシック" charset="-128"/>
                <a:cs typeface="ＭＳ Ｐゴシック" charset="-128"/>
              </a:rPr>
              <a:t>Training in </a:t>
            </a:r>
            <a:r>
              <a:rPr lang="en-US" sz="3200" dirty="0" err="1" smtClean="0">
                <a:solidFill>
                  <a:srgbClr val="FFFFFF"/>
                </a:solidFill>
                <a:ea typeface="ＭＳ Ｐゴシック" charset="-128"/>
                <a:cs typeface="ＭＳ Ｐゴシック" charset="-128"/>
              </a:rPr>
              <a:t>Ostrom’s</a:t>
            </a:r>
            <a:r>
              <a:rPr lang="en-US" sz="3200" dirty="0" smtClean="0">
                <a:solidFill>
                  <a:srgbClr val="FFFFFF"/>
                </a:solidFill>
                <a:ea typeface="ＭＳ Ｐゴシック" charset="-128"/>
                <a:cs typeface="ＭＳ Ｐゴシック" charset="-128"/>
              </a:rPr>
              <a:t> principles have been combined with the ACT and the Matrix</a:t>
            </a:r>
          </a:p>
          <a:p>
            <a:pPr marL="457200" indent="-457200">
              <a:buFont typeface="Arial"/>
              <a:buChar char="•"/>
              <a:defRPr/>
            </a:pPr>
            <a:r>
              <a:rPr lang="en-US" sz="3200" dirty="0" smtClean="0">
                <a:solidFill>
                  <a:srgbClr val="FFFFFF"/>
                </a:solidFill>
                <a:ea typeface="ＭＳ Ｐゴシック" charset="-128"/>
                <a:cs typeface="ＭＳ Ｐゴシック" charset="-128"/>
              </a:rPr>
              <a:t>After years of development work it is doing a soft release tomorrow in a web-based training program, developed by the Evolution Institute (Wilson, Miller, </a:t>
            </a:r>
            <a:r>
              <a:rPr lang="en-US" sz="3200" dirty="0" err="1" smtClean="0">
                <a:solidFill>
                  <a:srgbClr val="FFFFFF"/>
                </a:solidFill>
                <a:ea typeface="ＭＳ Ｐゴシック" charset="-128"/>
                <a:cs typeface="ＭＳ Ｐゴシック" charset="-128"/>
              </a:rPr>
              <a:t>Honick</a:t>
            </a:r>
            <a:r>
              <a:rPr lang="en-US" sz="3200" dirty="0" smtClean="0">
                <a:solidFill>
                  <a:srgbClr val="FFFFFF"/>
                </a:solidFill>
                <a:ea typeface="ＭＳ Ｐゴシック" charset="-128"/>
                <a:cs typeface="ＭＳ Ｐゴシック" charset="-128"/>
              </a:rPr>
              <a:t>) and ACBS researchers (Atkins, </a:t>
            </a:r>
            <a:r>
              <a:rPr lang="en-US" sz="3200" dirty="0" err="1" smtClean="0">
                <a:solidFill>
                  <a:srgbClr val="FFFFFF"/>
                </a:solidFill>
                <a:ea typeface="ＭＳ Ｐゴシック" charset="-128"/>
                <a:cs typeface="ＭＳ Ｐゴシック" charset="-128"/>
              </a:rPr>
              <a:t>Biglan</a:t>
            </a:r>
            <a:r>
              <a:rPr lang="en-US" sz="3200" dirty="0" smtClean="0">
                <a:solidFill>
                  <a:srgbClr val="FFFFFF"/>
                </a:solidFill>
                <a:ea typeface="ＭＳ Ｐゴシック" charset="-128"/>
                <a:cs typeface="ＭＳ Ｐゴシック" charset="-128"/>
              </a:rPr>
              <a:t>, Bond, </a:t>
            </a:r>
            <a:r>
              <a:rPr lang="en-US" sz="3200" dirty="0" err="1" smtClean="0">
                <a:solidFill>
                  <a:srgbClr val="FFFFFF"/>
                </a:solidFill>
                <a:ea typeface="ＭＳ Ｐゴシック" charset="-128"/>
                <a:cs typeface="ＭＳ Ｐゴシック" charset="-128"/>
              </a:rPr>
              <a:t>Ciarrochi</a:t>
            </a:r>
            <a:r>
              <a:rPr lang="en-US" sz="3200" dirty="0" smtClean="0">
                <a:solidFill>
                  <a:srgbClr val="FFFFFF"/>
                </a:solidFill>
                <a:ea typeface="ＭＳ Ｐゴシック" charset="-128"/>
                <a:cs typeface="ＭＳ Ｐゴシック" charset="-128"/>
              </a:rPr>
              <a:t>, Polk, myself)</a:t>
            </a:r>
            <a:endParaRPr lang="en-US" sz="3200"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9097398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89421"/>
            <a:ext cx="9144000" cy="1470025"/>
          </a:xfrm>
        </p:spPr>
        <p:txBody>
          <a:bodyPr>
            <a:normAutofit/>
          </a:bodyPr>
          <a:lstStyle/>
          <a:p>
            <a:r>
              <a:rPr lang="en-US" sz="4000" dirty="0" err="1" smtClean="0">
                <a:solidFill>
                  <a:srgbClr val="2C96CE"/>
                </a:solidFill>
                <a:latin typeface="Euphemia UCAS"/>
              </a:rPr>
              <a:t>prosocialgroups.org</a:t>
            </a:r>
            <a:r>
              <a:rPr lang="en-US" sz="4000" dirty="0" smtClean="0">
                <a:solidFill>
                  <a:srgbClr val="2C96CE"/>
                </a:solidFill>
                <a:latin typeface="Euphemia UCAS"/>
              </a:rPr>
              <a:t/>
            </a:r>
            <a:br>
              <a:rPr lang="en-US" sz="4000" dirty="0" smtClean="0">
                <a:solidFill>
                  <a:srgbClr val="2C96CE"/>
                </a:solidFill>
                <a:latin typeface="Euphemia UCAS"/>
              </a:rPr>
            </a:br>
            <a:endParaRPr lang="en-US" sz="1600" dirty="0">
              <a:solidFill>
                <a:srgbClr val="2C96CE"/>
              </a:solidFill>
              <a:latin typeface="Euphemia UCAS"/>
            </a:endParaRPr>
          </a:p>
        </p:txBody>
      </p:sp>
      <p:pic>
        <p:nvPicPr>
          <p:cNvPr id="12" name="Picture 11" descr="PROSOCIA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56" y="2222500"/>
            <a:ext cx="7028000" cy="19390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9778127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87975"/>
            <a:ext cx="8458200" cy="1470025"/>
          </a:xfrm>
        </p:spPr>
        <p:txBody>
          <a:bodyPr>
            <a:normAutofit/>
          </a:bodyPr>
          <a:lstStyle/>
          <a:p>
            <a:pPr algn="r"/>
            <a:r>
              <a:rPr lang="en-US" sz="2000" dirty="0" err="1" smtClean="0">
                <a:solidFill>
                  <a:srgbClr val="3366FF"/>
                </a:solidFill>
                <a:latin typeface="Euphemia UCAS"/>
              </a:rPr>
              <a:t>www.newharbinger.com</a:t>
            </a:r>
            <a:r>
              <a:rPr lang="en-US" sz="2000" dirty="0" smtClean="0">
                <a:solidFill>
                  <a:srgbClr val="3366FF"/>
                </a:solidFill>
                <a:latin typeface="Euphemia UCAS"/>
              </a:rPr>
              <a:t>/nurture-effect</a:t>
            </a:r>
            <a:endParaRPr lang="en-US" sz="2000" dirty="0">
              <a:solidFill>
                <a:srgbClr val="3366FF"/>
              </a:solidFill>
              <a:latin typeface="Euphemia UCAS"/>
            </a:endParaRPr>
          </a:p>
        </p:txBody>
      </p:sp>
      <p:pic>
        <p:nvPicPr>
          <p:cNvPr id="10" name="Picture 9" descr="97816088295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870" y="914400"/>
            <a:ext cx="2996130" cy="449580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977812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685800"/>
            <a:ext cx="8229600" cy="1143000"/>
          </a:xfrm>
        </p:spPr>
        <p:txBody>
          <a:bodyPr/>
          <a:lstStyle/>
          <a:p>
            <a:pPr eaLnBrk="1" hangingPunct="1">
              <a:defRPr/>
            </a:pPr>
            <a:r>
              <a:rPr lang="en-US" sz="4000" dirty="0" smtClean="0">
                <a:solidFill>
                  <a:srgbClr val="FFFF00"/>
                </a:solidFill>
                <a:latin typeface="Times New Roman"/>
                <a:cs typeface="Times New Roman"/>
              </a:rPr>
              <a:t>Ask Any Biologist: Why does This Exist and Why  Does it Have the Function it Has?</a:t>
            </a:r>
            <a:endParaRPr lang="en-US" sz="4000" dirty="0">
              <a:solidFill>
                <a:srgbClr val="FFCC00"/>
              </a:solidFill>
              <a:latin typeface="Times New Roman" charset="0"/>
              <a:ea typeface="+mj-ea"/>
              <a:cs typeface="+mj-cs"/>
            </a:endParaRPr>
          </a:p>
        </p:txBody>
      </p:sp>
      <p:pic>
        <p:nvPicPr>
          <p:cNvPr id="6" name="Picture 5"/>
          <p:cNvPicPr>
            <a:picLocks noChangeAspect="1"/>
          </p:cNvPicPr>
          <p:nvPr/>
        </p:nvPicPr>
        <p:blipFill>
          <a:blip r:embed="rId3"/>
          <a:stretch>
            <a:fillRect/>
          </a:stretch>
        </p:blipFill>
        <p:spPr>
          <a:xfrm>
            <a:off x="2133600" y="2699446"/>
            <a:ext cx="4950115" cy="3777554"/>
          </a:xfrm>
          <a:prstGeom prst="rect">
            <a:avLst/>
          </a:prstGeom>
        </p:spPr>
      </p:pic>
      <p:sp>
        <p:nvSpPr>
          <p:cNvPr id="2" name="TextBox 1"/>
          <p:cNvSpPr txBox="1"/>
          <p:nvPr/>
        </p:nvSpPr>
        <p:spPr>
          <a:xfrm>
            <a:off x="1524000" y="3200400"/>
            <a:ext cx="6553200" cy="2585323"/>
          </a:xfrm>
          <a:prstGeom prst="rect">
            <a:avLst/>
          </a:prstGeom>
          <a:noFill/>
        </p:spPr>
        <p:txBody>
          <a:bodyPr wrap="square" rtlCol="0">
            <a:spAutoFit/>
          </a:bodyPr>
          <a:lstStyle/>
          <a:p>
            <a:pPr algn="ctr"/>
            <a:r>
              <a:rPr lang="en-US" sz="5400" b="1" dirty="0" smtClean="0">
                <a:ln w="38100">
                  <a:solidFill>
                    <a:schemeClr val="tx1"/>
                  </a:solidFill>
                </a:ln>
                <a:solidFill>
                  <a:schemeClr val="accent5">
                    <a:lumMod val="10000"/>
                  </a:schemeClr>
                </a:solidFill>
              </a:rPr>
              <a:t>Because it </a:t>
            </a:r>
          </a:p>
          <a:p>
            <a:pPr algn="ctr"/>
            <a:r>
              <a:rPr lang="en-US" sz="5400" b="1" dirty="0" smtClean="0">
                <a:ln w="38100">
                  <a:solidFill>
                    <a:schemeClr val="tx1"/>
                  </a:solidFill>
                </a:ln>
                <a:solidFill>
                  <a:schemeClr val="accent5">
                    <a:lumMod val="10000"/>
                  </a:schemeClr>
                </a:solidFill>
              </a:rPr>
              <a:t>evolved </a:t>
            </a:r>
          </a:p>
          <a:p>
            <a:pPr algn="ctr"/>
            <a:r>
              <a:rPr lang="en-US" sz="5400" b="1" dirty="0" smtClean="0">
                <a:ln w="38100">
                  <a:solidFill>
                    <a:schemeClr val="tx1"/>
                  </a:solidFill>
                </a:ln>
                <a:solidFill>
                  <a:schemeClr val="accent5">
                    <a:lumMod val="10000"/>
                  </a:schemeClr>
                </a:solidFill>
              </a:rPr>
              <a:t>that way</a:t>
            </a:r>
            <a:endParaRPr lang="en-US" sz="5400" b="1" dirty="0">
              <a:ln w="38100">
                <a:solidFill>
                  <a:schemeClr val="tx1"/>
                </a:solidFill>
              </a:ln>
              <a:solidFill>
                <a:schemeClr val="accent5">
                  <a:lumMod val="10000"/>
                </a:schemeClr>
              </a:solidFill>
            </a:endParaRPr>
          </a:p>
        </p:txBody>
      </p:sp>
    </p:spTree>
    <p:extLst>
      <p:ext uri="{BB962C8B-B14F-4D97-AF65-F5344CB8AC3E}">
        <p14:creationId xmlns:p14="http://schemas.microsoft.com/office/powerpoint/2010/main" val="5509892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24384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Examples in CBS</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5. Social Change</a:t>
            </a:r>
            <a:endParaRPr lang="en-US" sz="4000" dirty="0">
              <a:solidFill>
                <a:srgbClr val="FFCC00"/>
              </a:solidFill>
              <a:latin typeface="Times New Roman" charset="0"/>
              <a:ea typeface="+mj-ea"/>
              <a:cs typeface="+mj-cs"/>
            </a:endParaRPr>
          </a:p>
        </p:txBody>
      </p:sp>
    </p:spTree>
    <p:extLst>
      <p:ext uri="{BB962C8B-B14F-4D97-AF65-F5344CB8AC3E}">
        <p14:creationId xmlns:p14="http://schemas.microsoft.com/office/powerpoint/2010/main" val="1037406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79425" y="1852956"/>
            <a:ext cx="8229600" cy="4724400"/>
          </a:xfrm>
        </p:spPr>
        <p:txBody>
          <a:bodyPr>
            <a:normAutofit/>
          </a:bodyPr>
          <a:lstStyle/>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6 M people in Sierra Leone: 1 psychologist; 1 retired psychiatrist</a:t>
            </a:r>
          </a:p>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2010 Beate Ebert started </a:t>
            </a:r>
            <a:r>
              <a:rPr lang="en-US" sz="3200" cap="small" dirty="0" smtClean="0">
                <a:latin typeface="Times New Roman" charset="0"/>
                <a:ea typeface="ＭＳ Ｐゴシック" charset="0"/>
                <a:cs typeface="ＭＳ Ｐゴシック" charset="0"/>
              </a:rPr>
              <a:t>Commit and Act</a:t>
            </a:r>
            <a:endParaRPr lang="en-US" sz="3200" dirty="0" smtClean="0">
              <a:latin typeface="Times New Roman" charset="0"/>
              <a:ea typeface="ＭＳ Ｐゴシック" charset="0"/>
              <a:cs typeface="ＭＳ Ｐゴシック" charset="0"/>
            </a:endParaRPr>
          </a:p>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ABCS brought 5 health workers to World Con (2010, 2012)</a:t>
            </a:r>
          </a:p>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ACT trainers flew into Sierra Leone (2011-present)</a:t>
            </a:r>
          </a:p>
        </p:txBody>
      </p:sp>
      <p:sp>
        <p:nvSpPr>
          <p:cNvPr id="495620" name="Rectangle 4"/>
          <p:cNvSpPr>
            <a:spLocks noChangeArrowheads="1"/>
          </p:cNvSpPr>
          <p:nvPr/>
        </p:nvSpPr>
        <p:spPr bwMode="auto">
          <a:xfrm>
            <a:off x="270934" y="56621"/>
            <a:ext cx="8589963" cy="1736725"/>
          </a:xfrm>
          <a:prstGeom prst="rect">
            <a:avLst/>
          </a:prstGeom>
          <a:noFill/>
          <a:ln w="9525">
            <a:noFill/>
            <a:miter lim="800000"/>
            <a:headEnd/>
            <a:tailEnd/>
          </a:ln>
          <a:effectLst/>
        </p:spPr>
        <p:txBody>
          <a:bodyPr anchor="ctr"/>
          <a:lstStyle/>
          <a:p>
            <a:pPr algn="ctr" eaLnBrk="1" fontAlgn="auto" hangingPunct="1">
              <a:spcBef>
                <a:spcPts val="0"/>
              </a:spcBef>
              <a:spcAft>
                <a:spcPts val="0"/>
              </a:spcAft>
            </a:pPr>
            <a:r>
              <a:rPr lang="en-US" sz="4400" dirty="0" smtClean="0">
                <a:solidFill>
                  <a:srgbClr val="000000"/>
                </a:solidFill>
                <a:latin typeface="Times New Roman" charset="0"/>
              </a:rPr>
              <a:t>Reaching the Need: </a:t>
            </a:r>
          </a:p>
          <a:p>
            <a:pPr algn="ctr" eaLnBrk="1" fontAlgn="auto" hangingPunct="1">
              <a:spcBef>
                <a:spcPts val="0"/>
              </a:spcBef>
              <a:spcAft>
                <a:spcPts val="0"/>
              </a:spcAft>
            </a:pPr>
            <a:r>
              <a:rPr lang="en-US" sz="4400" dirty="0" smtClean="0">
                <a:solidFill>
                  <a:srgbClr val="000000"/>
                </a:solidFill>
                <a:latin typeface="Times New Roman" charset="0"/>
              </a:rPr>
              <a:t>ACT / PROSOCIAL in Sierra Leone</a:t>
            </a:r>
            <a:endParaRPr lang="en-US" sz="2400" i="1" dirty="0">
              <a:solidFill>
                <a:srgbClr val="000000"/>
              </a:solidFill>
              <a:latin typeface="Times New Roman" charset="0"/>
            </a:endParaRPr>
          </a:p>
        </p:txBody>
      </p:sp>
    </p:spTree>
    <p:extLst>
      <p:ext uri="{BB962C8B-B14F-4D97-AF65-F5344CB8AC3E}">
        <p14:creationId xmlns:p14="http://schemas.microsoft.com/office/powerpoint/2010/main" val="2736742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eaLnBrk="1" fontAlgn="auto" hangingPunct="1">
              <a:spcBef>
                <a:spcPts val="0"/>
              </a:spcBef>
              <a:spcAft>
                <a:spcPts val="0"/>
              </a:spcAft>
            </a:pPr>
            <a:r>
              <a:rPr lang="en-US" sz="4400" dirty="0" smtClean="0">
                <a:solidFill>
                  <a:srgbClr val="000000"/>
                </a:solidFill>
                <a:latin typeface="Times New Roman" charset="0"/>
              </a:rPr>
              <a:t>In Spring 2014 a New Clinic in Bo</a:t>
            </a:r>
            <a:r>
              <a:rPr lang="en-US" sz="4800" dirty="0">
                <a:solidFill>
                  <a:srgbClr val="000000"/>
                </a:solidFill>
                <a:latin typeface="Times New Roman" charset="0"/>
              </a:rPr>
              <a:t/>
            </a:r>
            <a:br>
              <a:rPr lang="en-US" sz="4800" dirty="0">
                <a:solidFill>
                  <a:srgbClr val="000000"/>
                </a:solidFill>
                <a:latin typeface="Times New Roman" charset="0"/>
              </a:rPr>
            </a:br>
            <a:endParaRPr lang="en-US" sz="2400" i="1" dirty="0">
              <a:solidFill>
                <a:srgbClr val="000000"/>
              </a:solidFill>
              <a:latin typeface="Times New Roman" charset="0"/>
            </a:endParaRPr>
          </a:p>
        </p:txBody>
      </p:sp>
      <p:pic>
        <p:nvPicPr>
          <p:cNvPr id="2" name="Picture 1" descr="thoare.sierra.leone (941 of 2292)low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4" y="1158367"/>
            <a:ext cx="8260773" cy="5496167"/>
          </a:xfrm>
          <a:prstGeom prst="rect">
            <a:avLst/>
          </a:prstGeom>
        </p:spPr>
      </p:pic>
    </p:spTree>
    <p:extLst>
      <p:ext uri="{BB962C8B-B14F-4D97-AF65-F5344CB8AC3E}">
        <p14:creationId xmlns:p14="http://schemas.microsoft.com/office/powerpoint/2010/main" val="650508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eaLnBrk="1" fontAlgn="auto" hangingPunct="1">
              <a:spcBef>
                <a:spcPts val="0"/>
              </a:spcBef>
              <a:spcAft>
                <a:spcPts val="0"/>
              </a:spcAft>
            </a:pPr>
            <a:r>
              <a:rPr lang="en-US" sz="4400" dirty="0" smtClean="0">
                <a:solidFill>
                  <a:srgbClr val="000000"/>
                </a:solidFill>
                <a:latin typeface="Times New Roman" charset="0"/>
              </a:rPr>
              <a:t>The </a:t>
            </a:r>
            <a:r>
              <a:rPr lang="en-US" sz="4400" cap="small" dirty="0" smtClean="0">
                <a:solidFill>
                  <a:srgbClr val="000000"/>
                </a:solidFill>
                <a:latin typeface="Times New Roman" charset="0"/>
              </a:rPr>
              <a:t>Commit and Act </a:t>
            </a:r>
            <a:r>
              <a:rPr lang="en-US" sz="4400" dirty="0" smtClean="0">
                <a:solidFill>
                  <a:srgbClr val="000000"/>
                </a:solidFill>
                <a:latin typeface="Times New Roman" charset="0"/>
              </a:rPr>
              <a:t>Clinic in Bo</a:t>
            </a:r>
            <a:r>
              <a:rPr lang="en-US" sz="4800" dirty="0">
                <a:solidFill>
                  <a:srgbClr val="000000"/>
                </a:solidFill>
                <a:latin typeface="Times New Roman" charset="0"/>
              </a:rPr>
              <a:t/>
            </a:r>
            <a:br>
              <a:rPr lang="en-US" sz="4800" dirty="0">
                <a:solidFill>
                  <a:srgbClr val="000000"/>
                </a:solidFill>
                <a:latin typeface="Times New Roman" charset="0"/>
              </a:rPr>
            </a:br>
            <a:endParaRPr lang="en-US" sz="2400" i="1" dirty="0">
              <a:solidFill>
                <a:srgbClr val="000000"/>
              </a:solidFill>
              <a:latin typeface="Times New Roman" charset="0"/>
            </a:endParaRPr>
          </a:p>
        </p:txBody>
      </p:sp>
      <p:pic>
        <p:nvPicPr>
          <p:cNvPr id="3" name="Picture 2" descr="thoare.sierra.leone (888 of 2292)low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7" y="1273830"/>
            <a:ext cx="8203050" cy="5457763"/>
          </a:xfrm>
          <a:prstGeom prst="rect">
            <a:avLst/>
          </a:prstGeom>
        </p:spPr>
      </p:pic>
    </p:spTree>
    <p:extLst>
      <p:ext uri="{BB962C8B-B14F-4D97-AF65-F5344CB8AC3E}">
        <p14:creationId xmlns:p14="http://schemas.microsoft.com/office/powerpoint/2010/main" val="2612238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042276" cy="1336956"/>
          </a:xfrm>
        </p:spPr>
        <p:txBody>
          <a:bodyPr>
            <a:normAutofit fontScale="90000"/>
          </a:bodyPr>
          <a:lstStyle/>
          <a:p>
            <a:r>
              <a:rPr lang="en-US" dirty="0" smtClean="0"/>
              <a:t>Now Here Comes Ebola</a:t>
            </a:r>
            <a:br>
              <a:rPr lang="en-US" dirty="0" smtClean="0"/>
            </a:br>
            <a:r>
              <a:rPr lang="en-US" dirty="0" smtClean="0"/>
              <a:t>and the Clinic Director, Hannah Bockarie, is Named the Bo Ebola Response Director</a:t>
            </a:r>
            <a:endParaRPr lang="en-US" dirty="0"/>
          </a:p>
        </p:txBody>
      </p:sp>
      <p:sp>
        <p:nvSpPr>
          <p:cNvPr id="3" name="Content Placeholder 2"/>
          <p:cNvSpPr>
            <a:spLocks noGrp="1"/>
          </p:cNvSpPr>
          <p:nvPr>
            <p:ph idx="1"/>
          </p:nvPr>
        </p:nvSpPr>
        <p:spPr>
          <a:xfrm>
            <a:off x="457200" y="2819400"/>
            <a:ext cx="8042276" cy="4752815"/>
          </a:xfrm>
        </p:spPr>
        <p:txBody>
          <a:bodyPr>
            <a:noAutofit/>
          </a:bodyPr>
          <a:lstStyle/>
          <a:p>
            <a:r>
              <a:rPr lang="en-US" sz="2800" dirty="0" smtClean="0"/>
              <a:t>The country is isolated; the aid workers leave; </a:t>
            </a:r>
          </a:p>
          <a:p>
            <a:r>
              <a:rPr lang="en-US" sz="2800" dirty="0" smtClean="0"/>
              <a:t>Thousands die; Thousands more infected</a:t>
            </a:r>
          </a:p>
          <a:p>
            <a:r>
              <a:rPr lang="en-US" sz="2800" dirty="0" smtClean="0"/>
              <a:t>Hannah </a:t>
            </a:r>
            <a:r>
              <a:rPr lang="en-US" sz="2800" dirty="0"/>
              <a:t>is named </a:t>
            </a:r>
            <a:r>
              <a:rPr lang="en-US" sz="2800" dirty="0" smtClean="0"/>
              <a:t>director for </a:t>
            </a:r>
            <a:r>
              <a:rPr lang="en-US" sz="2800" dirty="0"/>
              <a:t>Ebola prevention </a:t>
            </a:r>
            <a:r>
              <a:rPr lang="en-US" sz="2800" dirty="0" smtClean="0"/>
              <a:t>in her district by </a:t>
            </a:r>
            <a:r>
              <a:rPr lang="en-US" sz="2800" dirty="0"/>
              <a:t>the Ministry of Health and </a:t>
            </a:r>
            <a:r>
              <a:rPr lang="en-US" sz="2800" dirty="0" smtClean="0"/>
              <a:t>Sanitation</a:t>
            </a:r>
          </a:p>
          <a:p>
            <a:r>
              <a:rPr lang="en-US" sz="2800" dirty="0" smtClean="0"/>
              <a:t>Her approach: involve the people directly in ACT / PROSOCIAL based workshops</a:t>
            </a:r>
            <a:endParaRPr lang="en-US" dirty="0" smtClean="0"/>
          </a:p>
        </p:txBody>
      </p:sp>
    </p:spTree>
    <p:extLst>
      <p:ext uri="{BB962C8B-B14F-4D97-AF65-F5344CB8AC3E}">
        <p14:creationId xmlns:p14="http://schemas.microsoft.com/office/powerpoint/2010/main" val="2768146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eaLnBrk="1" fontAlgn="auto" hangingPunct="1">
              <a:spcBef>
                <a:spcPts val="0"/>
              </a:spcBef>
              <a:spcAft>
                <a:spcPts val="0"/>
              </a:spcAft>
            </a:pPr>
            <a:r>
              <a:rPr lang="en-US" sz="4400" dirty="0" smtClean="0">
                <a:solidFill>
                  <a:srgbClr val="000000"/>
                </a:solidFill>
                <a:latin typeface="Times New Roman" charset="0"/>
              </a:rPr>
              <a:t>Using the ACT / PROSOCIAL</a:t>
            </a:r>
            <a:r>
              <a:rPr lang="en-US" sz="4800" dirty="0">
                <a:solidFill>
                  <a:srgbClr val="000000"/>
                </a:solidFill>
                <a:latin typeface="Times New Roman" charset="0"/>
              </a:rPr>
              <a:t/>
            </a:r>
            <a:br>
              <a:rPr lang="en-US" sz="4800" dirty="0">
                <a:solidFill>
                  <a:srgbClr val="000000"/>
                </a:solidFill>
                <a:latin typeface="Times New Roman" charset="0"/>
              </a:rPr>
            </a:br>
            <a:endParaRPr lang="en-US" sz="2400" i="1" dirty="0">
              <a:solidFill>
                <a:srgbClr val="000000"/>
              </a:solidFill>
              <a:latin typeface="Times New Roman" charset="0"/>
            </a:endParaRPr>
          </a:p>
        </p:txBody>
      </p:sp>
      <p:pic>
        <p:nvPicPr>
          <p:cNvPr id="2" name="Picture 1" descr="IMG_4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8970"/>
            <a:ext cx="9144000" cy="5143500"/>
          </a:xfrm>
          <a:prstGeom prst="rect">
            <a:avLst/>
          </a:prstGeom>
        </p:spPr>
      </p:pic>
      <p:sp>
        <p:nvSpPr>
          <p:cNvPr id="4" name="TextBox 3"/>
          <p:cNvSpPr txBox="1"/>
          <p:nvPr/>
        </p:nvSpPr>
        <p:spPr>
          <a:xfrm>
            <a:off x="6137688" y="5830864"/>
            <a:ext cx="2828338" cy="461665"/>
          </a:xfrm>
          <a:prstGeom prst="rect">
            <a:avLst/>
          </a:prstGeom>
          <a:noFill/>
        </p:spPr>
        <p:txBody>
          <a:bodyPr wrap="square" rtlCol="0">
            <a:spAutoFit/>
          </a:bodyPr>
          <a:lstStyle/>
          <a:p>
            <a:pPr eaLnBrk="1" fontAlgn="auto" hangingPunct="1">
              <a:spcBef>
                <a:spcPts val="0"/>
              </a:spcBef>
              <a:spcAft>
                <a:spcPts val="0"/>
              </a:spcAft>
            </a:pPr>
            <a:r>
              <a:rPr lang="en-US" sz="2400" dirty="0">
                <a:solidFill>
                  <a:prstClr val="white"/>
                </a:solidFill>
                <a:latin typeface="Gotham Medium"/>
              </a:rPr>
              <a:t>Hannah </a:t>
            </a:r>
            <a:r>
              <a:rPr lang="en-US" sz="2400" dirty="0" err="1">
                <a:solidFill>
                  <a:prstClr val="white"/>
                </a:solidFill>
                <a:latin typeface="Gotham Medium"/>
              </a:rPr>
              <a:t>Bockarie</a:t>
            </a:r>
            <a:endParaRPr lang="en-US" sz="2400" dirty="0">
              <a:solidFill>
                <a:prstClr val="white"/>
              </a:solidFill>
              <a:latin typeface="Gotham Medium"/>
            </a:endParaRPr>
          </a:p>
        </p:txBody>
      </p:sp>
    </p:spTree>
    <p:extLst>
      <p:ext uri="{BB962C8B-B14F-4D97-AF65-F5344CB8AC3E}">
        <p14:creationId xmlns:p14="http://schemas.microsoft.com/office/powerpoint/2010/main" val="963565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eaLnBrk="1" fontAlgn="auto" hangingPunct="1">
              <a:spcBef>
                <a:spcPts val="0"/>
              </a:spcBef>
              <a:spcAft>
                <a:spcPts val="0"/>
              </a:spcAft>
            </a:pPr>
            <a:r>
              <a:rPr lang="en-US" sz="4400" dirty="0" smtClean="0">
                <a:solidFill>
                  <a:srgbClr val="000000"/>
                </a:solidFill>
                <a:latin typeface="Times New Roman" charset="0"/>
              </a:rPr>
              <a:t>With An Entire Community</a:t>
            </a:r>
            <a:r>
              <a:rPr lang="en-US" sz="4800" dirty="0">
                <a:solidFill>
                  <a:srgbClr val="000000"/>
                </a:solidFill>
                <a:latin typeface="Times New Roman" charset="0"/>
              </a:rPr>
              <a:t/>
            </a:r>
            <a:br>
              <a:rPr lang="en-US" sz="4800" dirty="0">
                <a:solidFill>
                  <a:srgbClr val="000000"/>
                </a:solidFill>
                <a:latin typeface="Times New Roman" charset="0"/>
              </a:rPr>
            </a:br>
            <a:endParaRPr lang="en-US" sz="2400" i="1" dirty="0">
              <a:solidFill>
                <a:srgbClr val="000000"/>
              </a:solidFill>
              <a:latin typeface="Times New Roman" charset="0"/>
            </a:endParaRPr>
          </a:p>
        </p:txBody>
      </p:sp>
      <p:pic>
        <p:nvPicPr>
          <p:cNvPr id="3" name="Picture 2" descr="IMG_42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1238"/>
            <a:ext cx="9144000" cy="5143500"/>
          </a:xfrm>
          <a:prstGeom prst="rect">
            <a:avLst/>
          </a:prstGeom>
        </p:spPr>
      </p:pic>
    </p:spTree>
    <p:extLst>
      <p:ext uri="{BB962C8B-B14F-4D97-AF65-F5344CB8AC3E}">
        <p14:creationId xmlns:p14="http://schemas.microsoft.com/office/powerpoint/2010/main" val="2407533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042276" cy="1336956"/>
          </a:xfrm>
        </p:spPr>
        <p:txBody>
          <a:bodyPr/>
          <a:lstStyle/>
          <a:p>
            <a:r>
              <a:rPr lang="en-US" dirty="0" smtClean="0"/>
              <a:t>Example of Solutions</a:t>
            </a:r>
            <a:endParaRPr lang="en-US" dirty="0"/>
          </a:p>
        </p:txBody>
      </p:sp>
      <p:sp>
        <p:nvSpPr>
          <p:cNvPr id="3" name="Content Placeholder 2"/>
          <p:cNvSpPr>
            <a:spLocks noGrp="1"/>
          </p:cNvSpPr>
          <p:nvPr>
            <p:ph idx="1"/>
          </p:nvPr>
        </p:nvSpPr>
        <p:spPr>
          <a:xfrm>
            <a:off x="549275" y="1289725"/>
            <a:ext cx="8042276" cy="4752815"/>
          </a:xfrm>
        </p:spPr>
        <p:txBody>
          <a:bodyPr>
            <a:noAutofit/>
          </a:bodyPr>
          <a:lstStyle/>
          <a:p>
            <a:r>
              <a:rPr lang="en-US" sz="2800" dirty="0" smtClean="0"/>
              <a:t>Example of their solutions: </a:t>
            </a:r>
          </a:p>
          <a:p>
            <a:r>
              <a:rPr lang="en-US" sz="2800" dirty="0" smtClean="0"/>
              <a:t>You must kiss the body of the dead before burial.</a:t>
            </a:r>
          </a:p>
          <a:p>
            <a:r>
              <a:rPr lang="en-US" sz="2800" dirty="0" smtClean="0"/>
              <a:t>What to do?</a:t>
            </a:r>
          </a:p>
          <a:p>
            <a:r>
              <a:rPr lang="en-US" sz="2800" dirty="0" smtClean="0"/>
              <a:t>Kiss and bury a                                         banana trunk</a:t>
            </a:r>
          </a:p>
          <a:p>
            <a:r>
              <a:rPr lang="en-US" sz="2800" dirty="0" smtClean="0"/>
              <a:t>Bo infection                                                                                    infection increase                                                  slows</a:t>
            </a:r>
            <a:endParaRPr lang="en-US" dirty="0" smtClean="0"/>
          </a:p>
        </p:txBody>
      </p:sp>
      <p:pic>
        <p:nvPicPr>
          <p:cNvPr id="4" name="Picture 3"/>
          <p:cNvPicPr>
            <a:picLocks noChangeAspect="1"/>
          </p:cNvPicPr>
          <p:nvPr/>
        </p:nvPicPr>
        <p:blipFill>
          <a:blip r:embed="rId2"/>
          <a:stretch>
            <a:fillRect/>
          </a:stretch>
        </p:blipFill>
        <p:spPr>
          <a:xfrm>
            <a:off x="4089400" y="2743200"/>
            <a:ext cx="4826000" cy="3619500"/>
          </a:xfrm>
          <a:prstGeom prst="rect">
            <a:avLst/>
          </a:prstGeom>
        </p:spPr>
      </p:pic>
    </p:spTree>
    <p:extLst>
      <p:ext uri="{BB962C8B-B14F-4D97-AF65-F5344CB8AC3E}">
        <p14:creationId xmlns:p14="http://schemas.microsoft.com/office/powerpoint/2010/main" val="462450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377238446"/>
              </p:ext>
            </p:extLst>
          </p:nvPr>
        </p:nvGraphicFramePr>
        <p:xfrm>
          <a:off x="457200" y="685800"/>
          <a:ext cx="8229600" cy="5615136"/>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p:cNvGrpSpPr/>
          <p:nvPr/>
        </p:nvGrpSpPr>
        <p:grpSpPr>
          <a:xfrm>
            <a:off x="4648200" y="5105400"/>
            <a:ext cx="3733800" cy="838200"/>
            <a:chOff x="4648200" y="5105400"/>
            <a:chExt cx="3733800" cy="838200"/>
          </a:xfrm>
        </p:grpSpPr>
        <p:sp>
          <p:nvSpPr>
            <p:cNvPr id="2" name="Oval 1"/>
            <p:cNvSpPr/>
            <p:nvPr/>
          </p:nvSpPr>
          <p:spPr>
            <a:xfrm>
              <a:off x="4648200" y="5486400"/>
              <a:ext cx="3200400" cy="457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620000" y="5105400"/>
              <a:ext cx="762000" cy="461665"/>
            </a:xfrm>
            <a:prstGeom prst="rect">
              <a:avLst/>
            </a:prstGeom>
            <a:noFill/>
          </p:spPr>
          <p:txBody>
            <a:bodyPr wrap="square" rtlCol="0">
              <a:spAutoFit/>
            </a:bodyPr>
            <a:lstStyle/>
            <a:p>
              <a:r>
                <a:rPr lang="en-US" sz="2400" dirty="0" smtClean="0">
                  <a:solidFill>
                    <a:srgbClr val="FF0000"/>
                  </a:solidFill>
                </a:rPr>
                <a:t>Bo</a:t>
              </a:r>
              <a:endParaRPr lang="en-US" sz="2400" dirty="0">
                <a:solidFill>
                  <a:srgbClr val="FF0000"/>
                </a:solidFill>
              </a:endParaRPr>
            </a:p>
          </p:txBody>
        </p:sp>
      </p:grpSp>
    </p:spTree>
    <p:extLst>
      <p:ext uri="{BB962C8B-B14F-4D97-AF65-F5344CB8AC3E}">
        <p14:creationId xmlns:p14="http://schemas.microsoft.com/office/powerpoint/2010/main" val="178733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2438400"/>
            <a:ext cx="8229600" cy="1143000"/>
          </a:xfrm>
        </p:spPr>
        <p:txBody>
          <a:bodyPr/>
          <a:lstStyle/>
          <a:p>
            <a:pPr eaLnBrk="1" hangingPunct="1">
              <a:defRPr/>
            </a:pP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Examples in CBS</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
            </a:r>
            <a:br>
              <a:rPr lang="en-US" sz="4000" dirty="0" smtClean="0">
                <a:solidFill>
                  <a:srgbClr val="FFFF00"/>
                </a:solidFill>
                <a:latin typeface="Times New Roman"/>
                <a:cs typeface="Times New Roman"/>
              </a:rPr>
            </a:br>
            <a:r>
              <a:rPr lang="en-US" sz="4000" dirty="0" smtClean="0">
                <a:solidFill>
                  <a:srgbClr val="FFFF00"/>
                </a:solidFill>
                <a:latin typeface="Times New Roman"/>
                <a:cs typeface="Times New Roman"/>
              </a:rPr>
              <a:t>6. Making and Supporting Our Friends</a:t>
            </a:r>
            <a:endParaRPr lang="en-US" sz="4000" dirty="0">
              <a:solidFill>
                <a:srgbClr val="FFCC00"/>
              </a:solidFill>
              <a:latin typeface="Times New Roman" charset="0"/>
              <a:ea typeface="+mj-ea"/>
              <a:cs typeface="+mj-cs"/>
            </a:endParaRPr>
          </a:p>
        </p:txBody>
      </p:sp>
    </p:spTree>
    <p:extLst>
      <p:ext uri="{BB962C8B-B14F-4D97-AF65-F5344CB8AC3E}">
        <p14:creationId xmlns:p14="http://schemas.microsoft.com/office/powerpoint/2010/main" val="676867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685800"/>
            <a:ext cx="8229600" cy="1143000"/>
          </a:xfrm>
        </p:spPr>
        <p:txBody>
          <a:bodyPr/>
          <a:lstStyle/>
          <a:p>
            <a:pPr eaLnBrk="1" hangingPunct="1">
              <a:defRPr/>
            </a:pPr>
            <a:r>
              <a:rPr lang="en-US" sz="4000" dirty="0" smtClean="0">
                <a:solidFill>
                  <a:srgbClr val="FFFF00"/>
                </a:solidFill>
                <a:latin typeface="Times New Roman"/>
                <a:cs typeface="Times New Roman"/>
              </a:rPr>
              <a:t>True of </a:t>
            </a:r>
            <a:r>
              <a:rPr lang="en-US" sz="4000" i="1" dirty="0" smtClean="0">
                <a:solidFill>
                  <a:srgbClr val="FFFF00"/>
                </a:solidFill>
                <a:latin typeface="Times New Roman"/>
                <a:cs typeface="Times New Roman"/>
              </a:rPr>
              <a:t>Any</a:t>
            </a:r>
            <a:r>
              <a:rPr lang="en-US" sz="4000" dirty="0" smtClean="0">
                <a:solidFill>
                  <a:srgbClr val="FFFF00"/>
                </a:solidFill>
                <a:latin typeface="Times New Roman"/>
                <a:cs typeface="Times New Roman"/>
              </a:rPr>
              <a:t> Biological Feature</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2057400"/>
            <a:ext cx="8229600" cy="4114800"/>
          </a:xfrm>
          <a:noFill/>
        </p:spPr>
        <p:txBody>
          <a:bodyPr/>
          <a:lstStyle/>
          <a:p>
            <a:pPr eaLnBrk="1" hangingPunct="1"/>
            <a:r>
              <a:rPr lang="en-US" sz="3600" dirty="0" smtClean="0">
                <a:latin typeface="Times New Roman" charset="0"/>
                <a:ea typeface="Times" charset="0"/>
              </a:rPr>
              <a:t>“nothing in biology makes sense except in the light of evolution” (</a:t>
            </a:r>
            <a:r>
              <a:rPr lang="en-US" sz="3600" dirty="0" err="1" smtClean="0">
                <a:latin typeface="Times New Roman" charset="0"/>
                <a:ea typeface="Times" charset="0"/>
              </a:rPr>
              <a:t>Dobzhansky</a:t>
            </a:r>
            <a:r>
              <a:rPr lang="en-US" sz="3600" dirty="0" smtClean="0">
                <a:latin typeface="Times New Roman" charset="0"/>
                <a:ea typeface="Times" charset="0"/>
              </a:rPr>
              <a:t>, 1973)</a:t>
            </a:r>
          </a:p>
          <a:p>
            <a:pPr eaLnBrk="1" hangingPunct="1"/>
            <a:r>
              <a:rPr lang="en-US" sz="3600" dirty="0" smtClean="0">
                <a:latin typeface="Times New Roman" charset="0"/>
                <a:ea typeface="Times" charset="0"/>
              </a:rPr>
              <a:t>But evolution is all about context; it is all about history and situation</a:t>
            </a:r>
          </a:p>
          <a:p>
            <a:pPr eaLnBrk="1" hangingPunct="1"/>
            <a:r>
              <a:rPr lang="en-US" sz="3600" dirty="0" smtClean="0">
                <a:latin typeface="Times New Roman" charset="0"/>
                <a:ea typeface="Times" charset="0"/>
              </a:rPr>
              <a:t>Biology based on evolution fits easily with a functional contextual perspective</a:t>
            </a:r>
          </a:p>
          <a:p>
            <a:pPr eaLnBrk="1" hangingPunct="1"/>
            <a:endParaRPr lang="en-US" sz="3600" dirty="0" smtClean="0">
              <a:latin typeface="Times New Roman" charset="0"/>
              <a:ea typeface="Times" charset="0"/>
            </a:endParaRPr>
          </a:p>
          <a:p>
            <a:pPr marL="0" indent="0" eaLnBrk="1" hangingPunct="1">
              <a:buNone/>
            </a:pPr>
            <a:endParaRPr lang="en-US" sz="3600" dirty="0" smtClean="0">
              <a:latin typeface="Times New Roman" charset="0"/>
              <a:ea typeface="Times" charset="0"/>
            </a:endParaRPr>
          </a:p>
        </p:txBody>
      </p:sp>
    </p:spTree>
    <p:extLst>
      <p:ext uri="{BB962C8B-B14F-4D97-AF65-F5344CB8AC3E}">
        <p14:creationId xmlns:p14="http://schemas.microsoft.com/office/powerpoint/2010/main" val="1923800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5400" y="254000"/>
            <a:ext cx="4000500" cy="6337300"/>
          </a:xfrm>
          <a:prstGeom prst="rect">
            <a:avLst/>
          </a:prstGeom>
        </p:spPr>
      </p:pic>
    </p:spTree>
    <p:extLst>
      <p:ext uri="{BB962C8B-B14F-4D97-AF65-F5344CB8AC3E}">
        <p14:creationId xmlns:p14="http://schemas.microsoft.com/office/powerpoint/2010/main" val="2114360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447800" y="1219200"/>
            <a:ext cx="6553200" cy="47244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 name="Picture 2" descr="evoSci_flyer (1).pdf"/>
          <p:cNvPicPr>
            <a:picLocks noChangeAspect="1"/>
          </p:cNvPicPr>
          <p:nvPr/>
        </p:nvPicPr>
        <p:blipFill rotWithShape="1">
          <a:blip r:embed="rId3">
            <a:extLst>
              <a:ext uri="{28A0092B-C50C-407E-A947-70E740481C1C}">
                <a14:useLocalDpi xmlns:a14="http://schemas.microsoft.com/office/drawing/2010/main" val="0"/>
              </a:ext>
            </a:extLst>
          </a:blip>
          <a:srcRect l="384" t="8680" r="50029" b="45681"/>
          <a:stretch/>
        </p:blipFill>
        <p:spPr>
          <a:xfrm>
            <a:off x="1585296" y="1371600"/>
            <a:ext cx="6263304" cy="4454423"/>
          </a:xfrm>
          <a:prstGeom prst="rect">
            <a:avLst/>
          </a:prstGeom>
        </p:spPr>
      </p:pic>
    </p:spTree>
    <p:extLst>
      <p:ext uri="{BB962C8B-B14F-4D97-AF65-F5344CB8AC3E}">
        <p14:creationId xmlns:p14="http://schemas.microsoft.com/office/powerpoint/2010/main" val="568136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smtClean="0">
                <a:solidFill>
                  <a:srgbClr val="FFFF00"/>
                </a:solidFill>
                <a:latin typeface="Times New Roman"/>
                <a:cs typeface="Times New Roman"/>
              </a:rPr>
              <a:t>Our Challenge</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1447800"/>
            <a:ext cx="8382000" cy="4114800"/>
          </a:xfrm>
          <a:noFill/>
        </p:spPr>
        <p:txBody>
          <a:bodyPr/>
          <a:lstStyle/>
          <a:p>
            <a:pPr eaLnBrk="1" hangingPunct="1"/>
            <a:r>
              <a:rPr lang="en-US" dirty="0" smtClean="0">
                <a:latin typeface="Times New Roman" charset="0"/>
                <a:ea typeface="Times" charset="0"/>
              </a:rPr>
              <a:t>Includes developing CBS </a:t>
            </a:r>
            <a:r>
              <a:rPr lang="en-US" dirty="0">
                <a:latin typeface="Times New Roman" charset="0"/>
                <a:ea typeface="Times" charset="0"/>
              </a:rPr>
              <a:t>in </a:t>
            </a:r>
            <a:r>
              <a:rPr lang="en-US" dirty="0" smtClean="0">
                <a:latin typeface="Times New Roman" charset="0"/>
                <a:ea typeface="Times" charset="0"/>
              </a:rPr>
              <a:t>the context </a:t>
            </a:r>
            <a:r>
              <a:rPr lang="en-US" dirty="0">
                <a:latin typeface="Times New Roman" charset="0"/>
                <a:ea typeface="Times" charset="0"/>
              </a:rPr>
              <a:t>of our sister sciences. </a:t>
            </a:r>
            <a:endParaRPr lang="en-US" dirty="0" smtClean="0">
              <a:latin typeface="Times New Roman" charset="0"/>
              <a:ea typeface="Times" charset="0"/>
            </a:endParaRPr>
          </a:p>
          <a:p>
            <a:pPr eaLnBrk="1" hangingPunct="1"/>
            <a:r>
              <a:rPr lang="en-US" dirty="0" smtClean="0">
                <a:latin typeface="Times New Roman" charset="0"/>
                <a:ea typeface="Times" charset="0"/>
              </a:rPr>
              <a:t>The resistance to global behavioral interventions is in part a cultural echo of the failure of evolution as a guide to social change -- due to a limited vision of evolution itself</a:t>
            </a:r>
            <a:endParaRPr lang="en-US" dirty="0">
              <a:latin typeface="Times New Roman" charset="0"/>
              <a:ea typeface="Times" charset="0"/>
            </a:endParaRPr>
          </a:p>
        </p:txBody>
      </p:sp>
    </p:spTree>
    <p:extLst>
      <p:ext uri="{BB962C8B-B14F-4D97-AF65-F5344CB8AC3E}">
        <p14:creationId xmlns:p14="http://schemas.microsoft.com/office/powerpoint/2010/main" val="2441981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smtClean="0">
                <a:solidFill>
                  <a:srgbClr val="FFFF00"/>
                </a:solidFill>
                <a:latin typeface="Times New Roman"/>
                <a:cs typeface="Times New Roman"/>
              </a:rPr>
              <a:t>Conclusion</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1447800"/>
            <a:ext cx="8382000" cy="4114800"/>
          </a:xfrm>
          <a:noFill/>
        </p:spPr>
        <p:txBody>
          <a:bodyPr/>
          <a:lstStyle/>
          <a:p>
            <a:pPr eaLnBrk="1" hangingPunct="1"/>
            <a:r>
              <a:rPr lang="en-US" dirty="0" smtClean="0">
                <a:latin typeface="Times New Roman" charset="0"/>
                <a:ea typeface="Times" charset="0"/>
              </a:rPr>
              <a:t>A </a:t>
            </a:r>
            <a:r>
              <a:rPr lang="en-US" dirty="0">
                <a:latin typeface="Times New Roman" charset="0"/>
                <a:ea typeface="Times" charset="0"/>
              </a:rPr>
              <a:t>new form of applied evolution science is emerging as contextual behavioral psychology is reunified with its natural home base</a:t>
            </a:r>
          </a:p>
          <a:p>
            <a:pPr eaLnBrk="1" hangingPunct="1"/>
            <a:r>
              <a:rPr lang="en-US" dirty="0" smtClean="0">
                <a:latin typeface="Times New Roman" charset="0"/>
                <a:ea typeface="Times" charset="0"/>
              </a:rPr>
              <a:t>CBS is already making progress </a:t>
            </a:r>
            <a:r>
              <a:rPr lang="en-US" dirty="0">
                <a:latin typeface="Times New Roman" charset="0"/>
                <a:ea typeface="Times" charset="0"/>
              </a:rPr>
              <a:t>because of </a:t>
            </a:r>
            <a:r>
              <a:rPr lang="en-US" dirty="0" smtClean="0">
                <a:latin typeface="Times New Roman" charset="0"/>
                <a:ea typeface="Times" charset="0"/>
              </a:rPr>
              <a:t>it</a:t>
            </a:r>
          </a:p>
          <a:p>
            <a:pPr eaLnBrk="1" hangingPunct="1"/>
            <a:r>
              <a:rPr lang="en-US" dirty="0" smtClean="0">
                <a:latin typeface="Times New Roman" charset="0"/>
                <a:ea typeface="Times" charset="0"/>
              </a:rPr>
              <a:t>The global impact of CBS requires that we redirect evolution science itself toward a multi-dimensional, multi-level view that rejects gene centrism and embraces a comprehensive applied science of intentional change</a:t>
            </a:r>
            <a:endParaRPr lang="en-US" dirty="0">
              <a:latin typeface="Times New Roman" charset="0"/>
              <a:ea typeface="Times" charset="0"/>
            </a:endParaRPr>
          </a:p>
        </p:txBody>
      </p:sp>
    </p:spTree>
    <p:extLst>
      <p:ext uri="{BB962C8B-B14F-4D97-AF65-F5344CB8AC3E}">
        <p14:creationId xmlns:p14="http://schemas.microsoft.com/office/powerpoint/2010/main" val="481430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381000" y="533400"/>
            <a:ext cx="8229600" cy="1143000"/>
          </a:xfrm>
        </p:spPr>
        <p:txBody>
          <a:bodyPr/>
          <a:lstStyle/>
          <a:p>
            <a:pPr eaLnBrk="1" hangingPunct="1">
              <a:defRPr/>
            </a:pPr>
            <a:r>
              <a:rPr lang="en-US" sz="4000" dirty="0" smtClean="0">
                <a:solidFill>
                  <a:srgbClr val="FFFF00"/>
                </a:solidFill>
                <a:latin typeface="Times New Roman"/>
                <a:cs typeface="Times New Roman"/>
              </a:rPr>
              <a:t>Behavioral Psychology is a Kind of  Evolutionary Psychology</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533400" y="1981200"/>
            <a:ext cx="8229600" cy="4114800"/>
          </a:xfrm>
          <a:noFill/>
        </p:spPr>
        <p:txBody>
          <a:bodyPr/>
          <a:lstStyle/>
          <a:p>
            <a:pPr eaLnBrk="1" hangingPunct="1"/>
            <a:r>
              <a:rPr lang="en-US" sz="2800" dirty="0" smtClean="0">
                <a:latin typeface="Times New Roman" charset="0"/>
                <a:ea typeface="Times" charset="0"/>
              </a:rPr>
              <a:t>“human </a:t>
            </a:r>
            <a:r>
              <a:rPr lang="en-US" sz="2800" dirty="0">
                <a:latin typeface="Times New Roman" charset="0"/>
                <a:ea typeface="Times" charset="0"/>
              </a:rPr>
              <a:t>behavior is the joint product of (</a:t>
            </a:r>
            <a:r>
              <a:rPr lang="en-US" sz="2800" dirty="0" err="1">
                <a:latin typeface="Times New Roman" charset="0"/>
                <a:ea typeface="Times" charset="0"/>
              </a:rPr>
              <a:t>i</a:t>
            </a:r>
            <a:r>
              <a:rPr lang="en-US" sz="2800" dirty="0">
                <a:latin typeface="Times New Roman" charset="0"/>
                <a:ea typeface="Times" charset="0"/>
              </a:rPr>
              <a:t>) the contingencies of survival responsible for the natural selection of the species and (ii) the contingencies of reinforcement responsible for the repertoires acquired by its members, including (iii) the special contingencies maintained by an evolved social environment. </a:t>
            </a:r>
            <a:r>
              <a:rPr lang="en-US" sz="2800" dirty="0" smtClean="0">
                <a:latin typeface="Times New Roman" charset="0"/>
                <a:ea typeface="Times" charset="0"/>
              </a:rPr>
              <a:t>Ultimately</a:t>
            </a:r>
            <a:r>
              <a:rPr lang="en-US" sz="2800" dirty="0">
                <a:latin typeface="Times New Roman" charset="0"/>
                <a:ea typeface="Times" charset="0"/>
              </a:rPr>
              <a:t>, of course, it is all a matter of natural selection, since operant conditioning is an evolved process, of which cultural practices are special applications</a:t>
            </a:r>
            <a:r>
              <a:rPr lang="en-US" sz="2800" dirty="0" smtClean="0">
                <a:latin typeface="Times New Roman" charset="0"/>
                <a:ea typeface="Times" charset="0"/>
              </a:rPr>
              <a:t>.”  </a:t>
            </a:r>
            <a:r>
              <a:rPr lang="en-US" sz="2800" dirty="0">
                <a:latin typeface="Times New Roman" charset="0"/>
                <a:ea typeface="Times" charset="0"/>
              </a:rPr>
              <a:t>(Skinner, 1981, p. 502)</a:t>
            </a:r>
            <a:r>
              <a:rPr lang="en-US" sz="2800" dirty="0" smtClean="0">
                <a:latin typeface="Times New Roman" charset="0"/>
                <a:ea typeface="Times"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axi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axis Gotham">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axi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axis Gotham">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37812</TotalTime>
  <Words>4119</Words>
  <Application>Microsoft Macintosh PowerPoint</Application>
  <PresentationFormat>On-screen Show (4:3)</PresentationFormat>
  <Paragraphs>573</Paragraphs>
  <Slides>83</Slides>
  <Notes>53</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83</vt:i4>
      </vt:variant>
    </vt:vector>
  </HeadingPairs>
  <TitlesOfParts>
    <vt:vector size="91" baseType="lpstr">
      <vt:lpstr>Mountain Top</vt:lpstr>
      <vt:lpstr>PraxisTemplate</vt:lpstr>
      <vt:lpstr>1_Mountain Top</vt:lpstr>
      <vt:lpstr>1_PraxisTemplate</vt:lpstr>
      <vt:lpstr>Office Theme</vt:lpstr>
      <vt:lpstr>1_Office Theme</vt:lpstr>
      <vt:lpstr>2_Office Theme</vt:lpstr>
      <vt:lpstr>CorelDRAW</vt:lpstr>
      <vt:lpstr>CBS as Evolution Science:  Why it Matters to  the Long Term  Global Impact of our Work</vt:lpstr>
      <vt:lpstr>My Argument</vt:lpstr>
      <vt:lpstr>Our Overall Purpose in CBS</vt:lpstr>
      <vt:lpstr>PowerPoint Presentation</vt:lpstr>
      <vt:lpstr>PowerPoint Presentation</vt:lpstr>
      <vt:lpstr>While not Rejecting it, CBS is Cautious About Biological Causality</vt:lpstr>
      <vt:lpstr>Ask Any Biologist: Why does This Exist and Why  Does it Have the Function it Has?</vt:lpstr>
      <vt:lpstr>True of Any Biological Feature</vt:lpstr>
      <vt:lpstr>Behavioral Psychology is a Kind of  Evolutionary Psychology</vt:lpstr>
      <vt:lpstr>This Was Rejected by  Most Evolutionists</vt:lpstr>
      <vt:lpstr> It is Time to Bury Gene Centrism</vt:lpstr>
      <vt:lpstr>PowerPoint Presentation</vt:lpstr>
      <vt:lpstr> Gene Centrism</vt:lpstr>
      <vt:lpstr> The Failure of Simple  Genetic Causality</vt:lpstr>
      <vt:lpstr>Recent Example (October 2014)</vt:lpstr>
      <vt:lpstr>In Psychopathology</vt:lpstr>
      <vt:lpstr>What Matters is the System</vt:lpstr>
      <vt:lpstr>Genes are Not the Only  Biological Inheritance Stream </vt:lpstr>
      <vt:lpstr>Peloric Toadflax</vt:lpstr>
      <vt:lpstr> Lamarck is Back </vt:lpstr>
      <vt:lpstr> Parental Effects </vt:lpstr>
      <vt:lpstr>Genes Interact with Other Inheritance Systems But Our Analytic Methods Struggle to Quantify These Interactions</vt:lpstr>
      <vt:lpstr> Learning and Niche Selection </vt:lpstr>
      <vt:lpstr>Behavior and Niche Construction: Major Events in the last 50K Years </vt:lpstr>
      <vt:lpstr>Networks of Learning and Culture</vt:lpstr>
      <vt:lpstr> Multi-Level Selection </vt:lpstr>
      <vt:lpstr>When Both Happen We See Major Evolutionary Transitions</vt:lpstr>
      <vt:lpstr>Human Beings Are Arguably a Major Evolutionary Transition</vt:lpstr>
      <vt:lpstr> Learning, Behavior and Culture</vt:lpstr>
      <vt:lpstr>PowerPoint Presentation</vt:lpstr>
      <vt:lpstr> Examples in CBS of the  Applicability of EvoS   1. Psychotherapy as  Applied Evolution Science</vt:lpstr>
      <vt:lpstr>Variation</vt:lpstr>
      <vt:lpstr>Selection</vt:lpstr>
      <vt:lpstr>Retention</vt:lpstr>
      <vt:lpstr>Context</vt:lpstr>
      <vt:lpstr>Level</vt:lpstr>
      <vt:lpstr>Dimension</vt:lpstr>
      <vt:lpstr>Variation Selection Retention  Context  Level  Dimension</vt:lpstr>
      <vt:lpstr>Enemies of Variation: Avoidance</vt:lpstr>
      <vt:lpstr>Enemies of Variation:  Excessive Verbal Rule Following</vt:lpstr>
      <vt:lpstr>Avoidance and Excessive Verbal Rule Following are Linked: The Mind Puts Our Hearts on a Leash</vt:lpstr>
      <vt:lpstr>The ACT / Third Wave Solution:  Put the Mind on a Leash</vt:lpstr>
      <vt:lpstr>Promote Variation</vt:lpstr>
      <vt:lpstr>Fit the Moment Inside and Out</vt:lpstr>
      <vt:lpstr> Pick Your Selection Criterion</vt:lpstr>
      <vt:lpstr>Groove What Works</vt:lpstr>
      <vt:lpstr>PowerPoint Presentation</vt:lpstr>
      <vt:lpstr>PowerPoint Presentation</vt:lpstr>
      <vt:lpstr>PowerPoint Presentation</vt:lpstr>
      <vt:lpstr>EvoS Adds Understanding and New Methods  Variation – Flexible and New Selection - Values Retention - Habits Context – Consciously  Here and Now Level – Whole and Social Dimension – In Balance</vt:lpstr>
      <vt:lpstr> Examples in CBS  2. Cooperative Basis of RFT</vt:lpstr>
      <vt:lpstr>Reward Cooperation</vt:lpstr>
      <vt:lpstr>Understand of Intentionality</vt:lpstr>
      <vt:lpstr>The Beginning AADRR</vt:lpstr>
      <vt:lpstr>“Where’s the Apple?”</vt:lpstr>
      <vt:lpstr>  Derived Mutuality was Initially a Social Cooperative Act Based on Non-Verbal Perspective Taking</vt:lpstr>
      <vt:lpstr> Examples in CBS  3. Psychopathology and  Experiential Avoidance</vt:lpstr>
      <vt:lpstr>The Collapse of the DSM and the Rise of RDoC</vt:lpstr>
      <vt:lpstr>The Problem with RDoC</vt:lpstr>
      <vt:lpstr>Evolutionary Psychopathology</vt:lpstr>
      <vt:lpstr>Experiential Avoidance  and RDoC Areas</vt:lpstr>
      <vt:lpstr>Evolutionary Criteria Helps Us See  Experiential Avoidance As a Disorder</vt:lpstr>
      <vt:lpstr>Treatment of Experiential Avoidance</vt:lpstr>
      <vt:lpstr> Examples in CBS  4. The Importance of the Group</vt:lpstr>
      <vt:lpstr>Elinor Ostrom 2009 Nobel Prize in Economics </vt:lpstr>
      <vt:lpstr>Elinor Ostrom’s Eight Principles </vt:lpstr>
      <vt:lpstr>The PROSOCIAL Project</vt:lpstr>
      <vt:lpstr>prosocialgroups.org </vt:lpstr>
      <vt:lpstr>www.newharbinger.com/nurture-effect</vt:lpstr>
      <vt:lpstr> Examples in CBS  5. Social Change</vt:lpstr>
      <vt:lpstr>PowerPoint Presentation</vt:lpstr>
      <vt:lpstr>PowerPoint Presentation</vt:lpstr>
      <vt:lpstr>PowerPoint Presentation</vt:lpstr>
      <vt:lpstr>Now Here Comes Ebola and the Clinic Director, Hannah Bockarie, is Named the Bo Ebola Response Director</vt:lpstr>
      <vt:lpstr>PowerPoint Presentation</vt:lpstr>
      <vt:lpstr>PowerPoint Presentation</vt:lpstr>
      <vt:lpstr>Example of Solutions</vt:lpstr>
      <vt:lpstr>PowerPoint Presentation</vt:lpstr>
      <vt:lpstr> Examples in CBS  6. Making and Supporting Our Friends</vt:lpstr>
      <vt:lpstr>PowerPoint Presentation</vt:lpstr>
      <vt:lpstr>PowerPoint Presentation</vt:lpstr>
      <vt:lpstr>Our Challenge</vt:lpstr>
      <vt:lpstr>Conclusion</vt:lpstr>
    </vt:vector>
  </TitlesOfParts>
  <Company>Context Press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Verbal Basis of Stigma</dc:title>
  <dc:creator>Steven C. Hayes</dc:creator>
  <cp:lastModifiedBy>Steve Hayes</cp:lastModifiedBy>
  <cp:revision>496</cp:revision>
  <dcterms:created xsi:type="dcterms:W3CDTF">2011-03-21T20:08:09Z</dcterms:created>
  <dcterms:modified xsi:type="dcterms:W3CDTF">2015-08-02T17:21:04Z</dcterms:modified>
</cp:coreProperties>
</file>